
<file path=[Content_Types].xml><?xml version="1.0" encoding="utf-8"?>
<Types xmlns="http://schemas.openxmlformats.org/package/2006/content-types">
  <Default Extension="png" ContentType="image/png"/>
  <Default Extension="emf" ContentType="image/x-emf"/>
  <Default Extension="jpeg" ContentType="image/jpeg"/>
  <Default Extension="webp"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8"/>
  </p:notesMasterIdLst>
  <p:sldIdLst>
    <p:sldId id="256" r:id="rId2"/>
    <p:sldId id="765" r:id="rId3"/>
    <p:sldId id="853" r:id="rId4"/>
    <p:sldId id="766" r:id="rId5"/>
    <p:sldId id="767" r:id="rId6"/>
    <p:sldId id="768" r:id="rId7"/>
    <p:sldId id="769" r:id="rId8"/>
    <p:sldId id="770" r:id="rId9"/>
    <p:sldId id="771" r:id="rId10"/>
    <p:sldId id="858" r:id="rId11"/>
    <p:sldId id="859" r:id="rId12"/>
    <p:sldId id="862" r:id="rId13"/>
    <p:sldId id="863" r:id="rId14"/>
    <p:sldId id="875" r:id="rId15"/>
    <p:sldId id="773" r:id="rId16"/>
    <p:sldId id="866" r:id="rId17"/>
    <p:sldId id="874" r:id="rId18"/>
    <p:sldId id="867" r:id="rId19"/>
    <p:sldId id="868" r:id="rId20"/>
    <p:sldId id="869" r:id="rId21"/>
    <p:sldId id="876" r:id="rId22"/>
    <p:sldId id="870" r:id="rId23"/>
    <p:sldId id="872" r:id="rId24"/>
    <p:sldId id="873" r:id="rId25"/>
    <p:sldId id="822" r:id="rId26"/>
    <p:sldId id="823" r:id="rId27"/>
    <p:sldId id="824" r:id="rId28"/>
    <p:sldId id="826" r:id="rId29"/>
    <p:sldId id="828" r:id="rId30"/>
    <p:sldId id="833" r:id="rId31"/>
    <p:sldId id="849" r:id="rId32"/>
    <p:sldId id="850" r:id="rId33"/>
    <p:sldId id="852" r:id="rId34"/>
    <p:sldId id="855" r:id="rId35"/>
    <p:sldId id="783" r:id="rId36"/>
    <p:sldId id="784" r:id="rId37"/>
    <p:sldId id="785" r:id="rId38"/>
    <p:sldId id="786" r:id="rId39"/>
    <p:sldId id="787" r:id="rId40"/>
    <p:sldId id="788" r:id="rId41"/>
    <p:sldId id="789" r:id="rId42"/>
    <p:sldId id="790" r:id="rId43"/>
    <p:sldId id="791" r:id="rId44"/>
    <p:sldId id="792" r:id="rId45"/>
    <p:sldId id="793" r:id="rId46"/>
    <p:sldId id="794" r:id="rId47"/>
    <p:sldId id="856" r:id="rId48"/>
    <p:sldId id="857" r:id="rId49"/>
    <p:sldId id="878" r:id="rId50"/>
    <p:sldId id="795" r:id="rId51"/>
    <p:sldId id="879" r:id="rId52"/>
    <p:sldId id="880" r:id="rId53"/>
    <p:sldId id="881" r:id="rId54"/>
    <p:sldId id="882" r:id="rId55"/>
    <p:sldId id="883" r:id="rId56"/>
    <p:sldId id="884" r:id="rId57"/>
    <p:sldId id="885" r:id="rId58"/>
    <p:sldId id="797" r:id="rId59"/>
    <p:sldId id="798" r:id="rId60"/>
    <p:sldId id="799" r:id="rId61"/>
    <p:sldId id="800" r:id="rId62"/>
    <p:sldId id="801" r:id="rId63"/>
    <p:sldId id="802" r:id="rId64"/>
    <p:sldId id="803" r:id="rId65"/>
    <p:sldId id="854" r:id="rId66"/>
    <p:sldId id="888" r:id="rId67"/>
    <p:sldId id="886" r:id="rId68"/>
    <p:sldId id="887" r:id="rId69"/>
    <p:sldId id="889" r:id="rId70"/>
    <p:sldId id="805" r:id="rId71"/>
    <p:sldId id="806" r:id="rId72"/>
    <p:sldId id="807" r:id="rId73"/>
    <p:sldId id="808" r:id="rId74"/>
    <p:sldId id="809" r:id="rId75"/>
    <p:sldId id="810" r:id="rId76"/>
    <p:sldId id="865" r:id="rId77"/>
    <p:sldId id="864" r:id="rId78"/>
    <p:sldId id="812" r:id="rId79"/>
    <p:sldId id="813" r:id="rId80"/>
    <p:sldId id="815" r:id="rId81"/>
    <p:sldId id="816" r:id="rId82"/>
    <p:sldId id="817" r:id="rId83"/>
    <p:sldId id="818" r:id="rId84"/>
    <p:sldId id="819" r:id="rId85"/>
    <p:sldId id="820" r:id="rId86"/>
    <p:sldId id="821" r:id="rId87"/>
  </p:sldIdLst>
  <p:sldSz cx="9144000" cy="5143500" type="screen16x9"/>
  <p:notesSz cx="6858000" cy="9144000"/>
  <p:embeddedFontLst>
    <p:embeddedFont>
      <p:font typeface="Calibri" panose="020F0502020204030204" pitchFamily="34" charset="0"/>
      <p:regular r:id="rId89"/>
      <p:bold r:id="rId90"/>
      <p:italic r:id="rId91"/>
      <p:boldItalic r:id="rId92"/>
    </p:embeddedFont>
    <p:embeddedFont>
      <p:font typeface="Garamond" panose="02020404030301010803" pitchFamily="18" charset="0"/>
      <p:regular r:id="rId93"/>
      <p:bold r:id="rId94"/>
      <p:italic r:id="rId95"/>
    </p:embeddedFont>
    <p:embeddedFont>
      <p:font typeface="Quattrocento Sans" panose="020B0604020202020204" charset="0"/>
      <p:regular r:id="rId96"/>
      <p:bold r:id="rId97"/>
      <p:italic r:id="rId98"/>
      <p:boldItalic r:id="rId99"/>
    </p:embeddedFont>
    <p:embeddedFont>
      <p:font typeface="Cambria Math" panose="02040503050406030204" pitchFamily="18" charset="0"/>
      <p:regular r:id="rId100"/>
    </p:embeddedFont>
    <p:embeddedFont>
      <p:font typeface="Century Schoolbook" panose="02040604050505020304" pitchFamily="18" charset="0"/>
      <p:regular r:id="rId101"/>
      <p:bold r:id="rId102"/>
      <p:italic r:id="rId103"/>
      <p:boldItalic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3C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4648"/>
  </p:normalViewPr>
  <p:slideViewPr>
    <p:cSldViewPr snapToGrid="0">
      <p:cViewPr varScale="1">
        <p:scale>
          <a:sx n="144" d="100"/>
          <a:sy n="144" d="100"/>
        </p:scale>
        <p:origin x="696"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4.fntdata"/><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5.fnt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9.fntdata"/><Relationship Id="rId104"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2.fntdata"/><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40245B-9F29-4F98-A73E-427354DA0605}"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D35B2355-65BB-470E-AF86-692019020FE0}">
      <dgm:prSet phldrT="[Text]"/>
      <dgm:spPr/>
      <dgm:t>
        <a:bodyPr/>
        <a:lstStyle/>
        <a:p>
          <a:r>
            <a:rPr lang="en-US" dirty="0" smtClean="0"/>
            <a:t>ANI</a:t>
          </a:r>
          <a:endParaRPr lang="en-US" dirty="0"/>
        </a:p>
      </dgm:t>
    </dgm:pt>
    <dgm:pt modelId="{A66D69EC-596A-4B28-9C04-1F2356F8DABC}" type="parTrans" cxnId="{A5304983-BCC3-43CB-B42E-879E1A41E186}">
      <dgm:prSet/>
      <dgm:spPr/>
      <dgm:t>
        <a:bodyPr/>
        <a:lstStyle/>
        <a:p>
          <a:endParaRPr lang="en-US"/>
        </a:p>
      </dgm:t>
    </dgm:pt>
    <dgm:pt modelId="{3D93CE77-FA72-43C6-903D-32E38BFBF294}" type="sibTrans" cxnId="{A5304983-BCC3-43CB-B42E-879E1A41E186}">
      <dgm:prSet/>
      <dgm:spPr/>
      <dgm:t>
        <a:bodyPr/>
        <a:lstStyle/>
        <a:p>
          <a:endParaRPr lang="en-US"/>
        </a:p>
      </dgm:t>
    </dgm:pt>
    <dgm:pt modelId="{B296D3E3-1E29-4C91-8CFB-473CA535ECC6}">
      <dgm:prSet phldrT="[Text]"/>
      <dgm:spPr/>
      <dgm:t>
        <a:bodyPr/>
        <a:lstStyle/>
        <a:p>
          <a:r>
            <a:rPr lang="en-US" smtClean="0">
              <a:latin typeface="Times New Roman" panose="02020603050405020304" pitchFamily="18" charset="0"/>
              <a:cs typeface="Times New Roman" panose="02020603050405020304" pitchFamily="18" charset="0"/>
            </a:rPr>
            <a:t>Performs specialized tasks</a:t>
          </a:r>
          <a:endParaRPr lang="en-US" dirty="0">
            <a:latin typeface="Times New Roman" panose="02020603050405020304" pitchFamily="18" charset="0"/>
            <a:cs typeface="Times New Roman" panose="02020603050405020304" pitchFamily="18" charset="0"/>
          </a:endParaRPr>
        </a:p>
      </dgm:t>
    </dgm:pt>
    <dgm:pt modelId="{2E70A0AF-048F-40FD-9E54-6D930DB4C3B0}" type="parTrans" cxnId="{93233A7E-BD5B-4AB9-8943-D9610C14A448}">
      <dgm:prSet/>
      <dgm:spPr/>
      <dgm:t>
        <a:bodyPr/>
        <a:lstStyle/>
        <a:p>
          <a:endParaRPr lang="en-US"/>
        </a:p>
      </dgm:t>
    </dgm:pt>
    <dgm:pt modelId="{1194CAF4-5B59-45F9-AF41-C277F8971707}" type="sibTrans" cxnId="{93233A7E-BD5B-4AB9-8943-D9610C14A448}">
      <dgm:prSet/>
      <dgm:spPr/>
      <dgm:t>
        <a:bodyPr/>
        <a:lstStyle/>
        <a:p>
          <a:endParaRPr lang="en-US"/>
        </a:p>
      </dgm:t>
    </dgm:pt>
    <dgm:pt modelId="{424CB3EC-1E51-41C3-9EC4-0EAF270C09ED}">
      <dgm:prSet phldrT="[Text]"/>
      <dgm:spPr/>
      <dgm:t>
        <a:bodyPr/>
        <a:lstStyle/>
        <a:p>
          <a:r>
            <a:rPr lang="en-US" dirty="0" smtClean="0"/>
            <a:t>AGI</a:t>
          </a:r>
          <a:endParaRPr lang="en-US" dirty="0"/>
        </a:p>
      </dgm:t>
    </dgm:pt>
    <dgm:pt modelId="{BC7EC892-FD4C-4E15-A8BC-DF0C23968D84}" type="parTrans" cxnId="{04349FA3-CBBA-4B11-A681-1E35F3FEE4DB}">
      <dgm:prSet/>
      <dgm:spPr/>
      <dgm:t>
        <a:bodyPr/>
        <a:lstStyle/>
        <a:p>
          <a:endParaRPr lang="en-US"/>
        </a:p>
      </dgm:t>
    </dgm:pt>
    <dgm:pt modelId="{C2104CE3-892F-4997-A49A-DF6E9853C5D5}" type="sibTrans" cxnId="{04349FA3-CBBA-4B11-A681-1E35F3FEE4DB}">
      <dgm:prSet/>
      <dgm:spPr/>
      <dgm:t>
        <a:bodyPr/>
        <a:lstStyle/>
        <a:p>
          <a:endParaRPr lang="en-US"/>
        </a:p>
      </dgm:t>
    </dgm:pt>
    <dgm:pt modelId="{EBA4CB89-355E-47BA-85C3-E9F1962D9F33}">
      <dgm:prSet phldrT="[Text]"/>
      <dgm:spPr/>
      <dgm:t>
        <a:bodyPr/>
        <a:lstStyle/>
        <a:p>
          <a:r>
            <a:rPr lang="en-US" smtClean="0">
              <a:latin typeface="Times New Roman" panose="02020603050405020304" pitchFamily="18" charset="0"/>
              <a:cs typeface="Times New Roman" panose="02020603050405020304" pitchFamily="18" charset="0"/>
            </a:rPr>
            <a:t>Capable of human level cognitive skills</a:t>
          </a:r>
          <a:endParaRPr lang="en-US" dirty="0">
            <a:latin typeface="Times New Roman" panose="02020603050405020304" pitchFamily="18" charset="0"/>
            <a:cs typeface="Times New Roman" panose="02020603050405020304" pitchFamily="18" charset="0"/>
          </a:endParaRPr>
        </a:p>
      </dgm:t>
    </dgm:pt>
    <dgm:pt modelId="{124DDD31-B7C0-4F7E-ACB8-611F715CCC66}" type="parTrans" cxnId="{D3E30D61-AF50-4CA4-A9CD-A59A5276E173}">
      <dgm:prSet/>
      <dgm:spPr/>
      <dgm:t>
        <a:bodyPr/>
        <a:lstStyle/>
        <a:p>
          <a:endParaRPr lang="en-US"/>
        </a:p>
      </dgm:t>
    </dgm:pt>
    <dgm:pt modelId="{5CCA5F1E-23D7-416D-A938-4B0E21CD0C21}" type="sibTrans" cxnId="{D3E30D61-AF50-4CA4-A9CD-A59A5276E173}">
      <dgm:prSet/>
      <dgm:spPr/>
      <dgm:t>
        <a:bodyPr/>
        <a:lstStyle/>
        <a:p>
          <a:endParaRPr lang="en-US"/>
        </a:p>
      </dgm:t>
    </dgm:pt>
    <dgm:pt modelId="{AE05451B-70B8-4147-8783-C09B8314709E}">
      <dgm:prSet phldrT="[Text]"/>
      <dgm:spPr/>
      <dgm:t>
        <a:bodyPr/>
        <a:lstStyle/>
        <a:p>
          <a:r>
            <a:rPr lang="en-US" smtClean="0">
              <a:latin typeface="Times New Roman" panose="02020603050405020304" pitchFamily="18" charset="0"/>
              <a:cs typeface="Times New Roman" panose="02020603050405020304" pitchFamily="18" charset="0"/>
            </a:rPr>
            <a:t>But, not yet exists (some hits, many misses)</a:t>
          </a:r>
          <a:endParaRPr lang="en-US" dirty="0">
            <a:latin typeface="Times New Roman" panose="02020603050405020304" pitchFamily="18" charset="0"/>
            <a:cs typeface="Times New Roman" panose="02020603050405020304" pitchFamily="18" charset="0"/>
          </a:endParaRPr>
        </a:p>
      </dgm:t>
    </dgm:pt>
    <dgm:pt modelId="{17BBD26D-0F72-4EE4-90A8-9B5AA96F845C}" type="parTrans" cxnId="{44CDFBCF-38B2-4ED2-9714-11398DBA647F}">
      <dgm:prSet/>
      <dgm:spPr/>
      <dgm:t>
        <a:bodyPr/>
        <a:lstStyle/>
        <a:p>
          <a:endParaRPr lang="en-US"/>
        </a:p>
      </dgm:t>
    </dgm:pt>
    <dgm:pt modelId="{5B84AA8F-2C73-4169-8105-07D7452C9802}" type="sibTrans" cxnId="{44CDFBCF-38B2-4ED2-9714-11398DBA647F}">
      <dgm:prSet/>
      <dgm:spPr/>
      <dgm:t>
        <a:bodyPr/>
        <a:lstStyle/>
        <a:p>
          <a:endParaRPr lang="en-US"/>
        </a:p>
      </dgm:t>
    </dgm:pt>
    <dgm:pt modelId="{EA7B1534-9C88-41B3-8B8A-906A42B9DF3F}">
      <dgm:prSet phldrT="[Text]"/>
      <dgm:spPr/>
      <dgm:t>
        <a:bodyPr/>
        <a:lstStyle/>
        <a:p>
          <a:r>
            <a:rPr lang="en-US" dirty="0" smtClean="0"/>
            <a:t>ASI</a:t>
          </a:r>
          <a:endParaRPr lang="en-US" dirty="0"/>
        </a:p>
      </dgm:t>
    </dgm:pt>
    <dgm:pt modelId="{BE07F950-2500-451F-AECF-7DEAB93C065F}" type="parTrans" cxnId="{251AAA23-1F04-48E5-8199-5B2E18C23779}">
      <dgm:prSet/>
      <dgm:spPr/>
      <dgm:t>
        <a:bodyPr/>
        <a:lstStyle/>
        <a:p>
          <a:endParaRPr lang="en-US"/>
        </a:p>
      </dgm:t>
    </dgm:pt>
    <dgm:pt modelId="{FFC2724D-7AFC-445D-9B81-7BB71F92B672}" type="sibTrans" cxnId="{251AAA23-1F04-48E5-8199-5B2E18C23779}">
      <dgm:prSet/>
      <dgm:spPr/>
      <dgm:t>
        <a:bodyPr/>
        <a:lstStyle/>
        <a:p>
          <a:endParaRPr lang="en-US"/>
        </a:p>
      </dgm:t>
    </dgm:pt>
    <dgm:pt modelId="{06876FE5-32C1-499D-8A1D-A140155EE59B}">
      <dgm:prSet phldrT="[Text]"/>
      <dgm:spPr/>
      <dgm:t>
        <a:bodyPr/>
        <a:lstStyle/>
        <a:p>
          <a:r>
            <a:rPr lang="en-US" smtClean="0">
              <a:latin typeface="Times New Roman" panose="02020603050405020304" pitchFamily="18" charset="0"/>
              <a:cs typeface="Times New Roman" panose="02020603050405020304" pitchFamily="18" charset="0"/>
            </a:rPr>
            <a:t>More than a human can do</a:t>
          </a:r>
          <a:endParaRPr lang="en-US" dirty="0">
            <a:latin typeface="Times New Roman" panose="02020603050405020304" pitchFamily="18" charset="0"/>
            <a:cs typeface="Times New Roman" panose="02020603050405020304" pitchFamily="18" charset="0"/>
          </a:endParaRPr>
        </a:p>
      </dgm:t>
    </dgm:pt>
    <dgm:pt modelId="{331CFC7A-9732-451C-98DC-5B2256908882}" type="parTrans" cxnId="{57003067-B80E-415C-9EEC-19F8227413C4}">
      <dgm:prSet/>
      <dgm:spPr/>
      <dgm:t>
        <a:bodyPr/>
        <a:lstStyle/>
        <a:p>
          <a:endParaRPr lang="en-US"/>
        </a:p>
      </dgm:t>
    </dgm:pt>
    <dgm:pt modelId="{334C1A1E-EBB7-4B46-B486-A28A2EF216B5}" type="sibTrans" cxnId="{57003067-B80E-415C-9EEC-19F8227413C4}">
      <dgm:prSet/>
      <dgm:spPr/>
      <dgm:t>
        <a:bodyPr/>
        <a:lstStyle/>
        <a:p>
          <a:endParaRPr lang="en-US"/>
        </a:p>
      </dgm:t>
    </dgm:pt>
    <dgm:pt modelId="{78ED8C15-CFCF-4ADE-83FB-54D0726ABE41}">
      <dgm:prSet phldrT="[Text]"/>
      <dgm:spPr/>
      <dgm:t>
        <a:bodyPr/>
        <a:lstStyle/>
        <a:p>
          <a:r>
            <a:rPr lang="en-US" smtClean="0">
              <a:latin typeface="Times New Roman" panose="02020603050405020304" pitchFamily="18" charset="0"/>
              <a:cs typeface="Times New Roman" panose="02020603050405020304" pitchFamily="18" charset="0"/>
            </a:rPr>
            <a:t>Too speculative, too far away</a:t>
          </a:r>
          <a:endParaRPr lang="en-US" dirty="0">
            <a:latin typeface="Times New Roman" panose="02020603050405020304" pitchFamily="18" charset="0"/>
            <a:cs typeface="Times New Roman" panose="02020603050405020304" pitchFamily="18" charset="0"/>
          </a:endParaRPr>
        </a:p>
      </dgm:t>
    </dgm:pt>
    <dgm:pt modelId="{5C227298-4190-41DE-86D9-446BFDA3105D}" type="parTrans" cxnId="{90A2F9AF-112F-4EE5-8D1E-186DEE802D37}">
      <dgm:prSet/>
      <dgm:spPr/>
      <dgm:t>
        <a:bodyPr/>
        <a:lstStyle/>
        <a:p>
          <a:endParaRPr lang="en-US"/>
        </a:p>
      </dgm:t>
    </dgm:pt>
    <dgm:pt modelId="{8A11BCBA-ECA6-4D14-B8E3-01A88CDBA6C8}" type="sibTrans" cxnId="{90A2F9AF-112F-4EE5-8D1E-186DEE802D37}">
      <dgm:prSet/>
      <dgm:spPr/>
      <dgm:t>
        <a:bodyPr/>
        <a:lstStyle/>
        <a:p>
          <a:endParaRPr lang="en-US"/>
        </a:p>
      </dgm:t>
    </dgm:pt>
    <dgm:pt modelId="{995039E1-459F-4C73-88F2-26ECC3898101}" type="pres">
      <dgm:prSet presAssocID="{7140245B-9F29-4F98-A73E-427354DA0605}" presName="linearFlow" presStyleCnt="0">
        <dgm:presLayoutVars>
          <dgm:dir/>
          <dgm:animLvl val="lvl"/>
          <dgm:resizeHandles val="exact"/>
        </dgm:presLayoutVars>
      </dgm:prSet>
      <dgm:spPr/>
      <dgm:t>
        <a:bodyPr/>
        <a:lstStyle/>
        <a:p>
          <a:endParaRPr lang="en-US"/>
        </a:p>
      </dgm:t>
    </dgm:pt>
    <dgm:pt modelId="{DB648E1E-4F69-49D3-AC8F-3B3BA20BB003}" type="pres">
      <dgm:prSet presAssocID="{D35B2355-65BB-470E-AF86-692019020FE0}" presName="composite" presStyleCnt="0"/>
      <dgm:spPr/>
      <dgm:t>
        <a:bodyPr/>
        <a:lstStyle/>
        <a:p>
          <a:endParaRPr lang="en-US"/>
        </a:p>
      </dgm:t>
    </dgm:pt>
    <dgm:pt modelId="{30EB9C5A-2C5C-4918-A1A1-BA59863AAD72}" type="pres">
      <dgm:prSet presAssocID="{D35B2355-65BB-470E-AF86-692019020FE0}" presName="parentText" presStyleLbl="alignNode1" presStyleIdx="0" presStyleCnt="3">
        <dgm:presLayoutVars>
          <dgm:chMax val="1"/>
          <dgm:bulletEnabled val="1"/>
        </dgm:presLayoutVars>
      </dgm:prSet>
      <dgm:spPr/>
      <dgm:t>
        <a:bodyPr/>
        <a:lstStyle/>
        <a:p>
          <a:endParaRPr lang="en-US"/>
        </a:p>
      </dgm:t>
    </dgm:pt>
    <dgm:pt modelId="{CAAA84B2-F5D1-4967-AFF3-1DBF9D360A3F}" type="pres">
      <dgm:prSet presAssocID="{D35B2355-65BB-470E-AF86-692019020FE0}" presName="descendantText" presStyleLbl="alignAcc1" presStyleIdx="0" presStyleCnt="3">
        <dgm:presLayoutVars>
          <dgm:bulletEnabled val="1"/>
        </dgm:presLayoutVars>
      </dgm:prSet>
      <dgm:spPr/>
      <dgm:t>
        <a:bodyPr/>
        <a:lstStyle/>
        <a:p>
          <a:endParaRPr lang="en-US"/>
        </a:p>
      </dgm:t>
    </dgm:pt>
    <dgm:pt modelId="{F90A30FC-F5B7-4019-B6FD-4F8042CB8C81}" type="pres">
      <dgm:prSet presAssocID="{3D93CE77-FA72-43C6-903D-32E38BFBF294}" presName="sp" presStyleCnt="0"/>
      <dgm:spPr/>
      <dgm:t>
        <a:bodyPr/>
        <a:lstStyle/>
        <a:p>
          <a:endParaRPr lang="en-US"/>
        </a:p>
      </dgm:t>
    </dgm:pt>
    <dgm:pt modelId="{C3187F0B-2EBE-4646-BBAD-5F423C1ECE29}" type="pres">
      <dgm:prSet presAssocID="{424CB3EC-1E51-41C3-9EC4-0EAF270C09ED}" presName="composite" presStyleCnt="0"/>
      <dgm:spPr/>
      <dgm:t>
        <a:bodyPr/>
        <a:lstStyle/>
        <a:p>
          <a:endParaRPr lang="en-US"/>
        </a:p>
      </dgm:t>
    </dgm:pt>
    <dgm:pt modelId="{A63F50ED-72C8-427B-B60B-0D779A8B164B}" type="pres">
      <dgm:prSet presAssocID="{424CB3EC-1E51-41C3-9EC4-0EAF270C09ED}" presName="parentText" presStyleLbl="alignNode1" presStyleIdx="1" presStyleCnt="3">
        <dgm:presLayoutVars>
          <dgm:chMax val="1"/>
          <dgm:bulletEnabled val="1"/>
        </dgm:presLayoutVars>
      </dgm:prSet>
      <dgm:spPr/>
      <dgm:t>
        <a:bodyPr/>
        <a:lstStyle/>
        <a:p>
          <a:endParaRPr lang="en-US"/>
        </a:p>
      </dgm:t>
    </dgm:pt>
    <dgm:pt modelId="{6C5103DE-096F-483B-A153-77B8706D7F55}" type="pres">
      <dgm:prSet presAssocID="{424CB3EC-1E51-41C3-9EC4-0EAF270C09ED}" presName="descendantText" presStyleLbl="alignAcc1" presStyleIdx="1" presStyleCnt="3">
        <dgm:presLayoutVars>
          <dgm:bulletEnabled val="1"/>
        </dgm:presLayoutVars>
      </dgm:prSet>
      <dgm:spPr/>
      <dgm:t>
        <a:bodyPr/>
        <a:lstStyle/>
        <a:p>
          <a:endParaRPr lang="en-US"/>
        </a:p>
      </dgm:t>
    </dgm:pt>
    <dgm:pt modelId="{4FFF4675-9332-41BD-B0AE-B05269D77AD2}" type="pres">
      <dgm:prSet presAssocID="{C2104CE3-892F-4997-A49A-DF6E9853C5D5}" presName="sp" presStyleCnt="0"/>
      <dgm:spPr/>
      <dgm:t>
        <a:bodyPr/>
        <a:lstStyle/>
        <a:p>
          <a:endParaRPr lang="en-US"/>
        </a:p>
      </dgm:t>
    </dgm:pt>
    <dgm:pt modelId="{0BF14F24-DAA3-4E11-9E46-7576616AF66B}" type="pres">
      <dgm:prSet presAssocID="{EA7B1534-9C88-41B3-8B8A-906A42B9DF3F}" presName="composite" presStyleCnt="0"/>
      <dgm:spPr/>
      <dgm:t>
        <a:bodyPr/>
        <a:lstStyle/>
        <a:p>
          <a:endParaRPr lang="en-US"/>
        </a:p>
      </dgm:t>
    </dgm:pt>
    <dgm:pt modelId="{D6B4704B-97CD-4C58-B538-218DCD02F8F3}" type="pres">
      <dgm:prSet presAssocID="{EA7B1534-9C88-41B3-8B8A-906A42B9DF3F}" presName="parentText" presStyleLbl="alignNode1" presStyleIdx="2" presStyleCnt="3">
        <dgm:presLayoutVars>
          <dgm:chMax val="1"/>
          <dgm:bulletEnabled val="1"/>
        </dgm:presLayoutVars>
      </dgm:prSet>
      <dgm:spPr/>
      <dgm:t>
        <a:bodyPr/>
        <a:lstStyle/>
        <a:p>
          <a:endParaRPr lang="en-US"/>
        </a:p>
      </dgm:t>
    </dgm:pt>
    <dgm:pt modelId="{336D803C-6FCE-42B2-B9B7-B538CD1FCCA9}" type="pres">
      <dgm:prSet presAssocID="{EA7B1534-9C88-41B3-8B8A-906A42B9DF3F}" presName="descendantText" presStyleLbl="alignAcc1" presStyleIdx="2" presStyleCnt="3">
        <dgm:presLayoutVars>
          <dgm:bulletEnabled val="1"/>
        </dgm:presLayoutVars>
      </dgm:prSet>
      <dgm:spPr/>
      <dgm:t>
        <a:bodyPr/>
        <a:lstStyle/>
        <a:p>
          <a:endParaRPr lang="en-US"/>
        </a:p>
      </dgm:t>
    </dgm:pt>
  </dgm:ptLst>
  <dgm:cxnLst>
    <dgm:cxn modelId="{27A1446A-657B-435F-ACCF-210DA952EA65}" type="presOf" srcId="{B296D3E3-1E29-4C91-8CFB-473CA535ECC6}" destId="{CAAA84B2-F5D1-4967-AFF3-1DBF9D360A3F}" srcOrd="0" destOrd="0" presId="urn:microsoft.com/office/officeart/2005/8/layout/chevron2"/>
    <dgm:cxn modelId="{7434F6B9-33DF-4301-9EA4-ADE0FCF64B9A}" type="presOf" srcId="{D35B2355-65BB-470E-AF86-692019020FE0}" destId="{30EB9C5A-2C5C-4918-A1A1-BA59863AAD72}" srcOrd="0" destOrd="0" presId="urn:microsoft.com/office/officeart/2005/8/layout/chevron2"/>
    <dgm:cxn modelId="{93233A7E-BD5B-4AB9-8943-D9610C14A448}" srcId="{D35B2355-65BB-470E-AF86-692019020FE0}" destId="{B296D3E3-1E29-4C91-8CFB-473CA535ECC6}" srcOrd="0" destOrd="0" parTransId="{2E70A0AF-048F-40FD-9E54-6D930DB4C3B0}" sibTransId="{1194CAF4-5B59-45F9-AF41-C277F8971707}"/>
    <dgm:cxn modelId="{FBF0B47F-E565-4F38-AAFC-5E1A63BEF392}" type="presOf" srcId="{424CB3EC-1E51-41C3-9EC4-0EAF270C09ED}" destId="{A63F50ED-72C8-427B-B60B-0D779A8B164B}" srcOrd="0" destOrd="0" presId="urn:microsoft.com/office/officeart/2005/8/layout/chevron2"/>
    <dgm:cxn modelId="{227818F0-C6B8-455E-89D9-72503F8532B6}" type="presOf" srcId="{AE05451B-70B8-4147-8783-C09B8314709E}" destId="{6C5103DE-096F-483B-A153-77B8706D7F55}" srcOrd="0" destOrd="1" presId="urn:microsoft.com/office/officeart/2005/8/layout/chevron2"/>
    <dgm:cxn modelId="{A5304983-BCC3-43CB-B42E-879E1A41E186}" srcId="{7140245B-9F29-4F98-A73E-427354DA0605}" destId="{D35B2355-65BB-470E-AF86-692019020FE0}" srcOrd="0" destOrd="0" parTransId="{A66D69EC-596A-4B28-9C04-1F2356F8DABC}" sibTransId="{3D93CE77-FA72-43C6-903D-32E38BFBF294}"/>
    <dgm:cxn modelId="{251AAA23-1F04-48E5-8199-5B2E18C23779}" srcId="{7140245B-9F29-4F98-A73E-427354DA0605}" destId="{EA7B1534-9C88-41B3-8B8A-906A42B9DF3F}" srcOrd="2" destOrd="0" parTransId="{BE07F950-2500-451F-AECF-7DEAB93C065F}" sibTransId="{FFC2724D-7AFC-445D-9B81-7BB71F92B672}"/>
    <dgm:cxn modelId="{E216D235-9A84-4F19-A526-0AA2C5FE42DA}" type="presOf" srcId="{06876FE5-32C1-499D-8A1D-A140155EE59B}" destId="{336D803C-6FCE-42B2-B9B7-B538CD1FCCA9}" srcOrd="0" destOrd="0" presId="urn:microsoft.com/office/officeart/2005/8/layout/chevron2"/>
    <dgm:cxn modelId="{04349FA3-CBBA-4B11-A681-1E35F3FEE4DB}" srcId="{7140245B-9F29-4F98-A73E-427354DA0605}" destId="{424CB3EC-1E51-41C3-9EC4-0EAF270C09ED}" srcOrd="1" destOrd="0" parTransId="{BC7EC892-FD4C-4E15-A8BC-DF0C23968D84}" sibTransId="{C2104CE3-892F-4997-A49A-DF6E9853C5D5}"/>
    <dgm:cxn modelId="{D3E30D61-AF50-4CA4-A9CD-A59A5276E173}" srcId="{424CB3EC-1E51-41C3-9EC4-0EAF270C09ED}" destId="{EBA4CB89-355E-47BA-85C3-E9F1962D9F33}" srcOrd="0" destOrd="0" parTransId="{124DDD31-B7C0-4F7E-ACB8-611F715CCC66}" sibTransId="{5CCA5F1E-23D7-416D-A938-4B0E21CD0C21}"/>
    <dgm:cxn modelId="{44CDFBCF-38B2-4ED2-9714-11398DBA647F}" srcId="{424CB3EC-1E51-41C3-9EC4-0EAF270C09ED}" destId="{AE05451B-70B8-4147-8783-C09B8314709E}" srcOrd="1" destOrd="0" parTransId="{17BBD26D-0F72-4EE4-90A8-9B5AA96F845C}" sibTransId="{5B84AA8F-2C73-4169-8105-07D7452C9802}"/>
    <dgm:cxn modelId="{6813609E-68D7-4959-AAD4-A1F711364977}" type="presOf" srcId="{7140245B-9F29-4F98-A73E-427354DA0605}" destId="{995039E1-459F-4C73-88F2-26ECC3898101}" srcOrd="0" destOrd="0" presId="urn:microsoft.com/office/officeart/2005/8/layout/chevron2"/>
    <dgm:cxn modelId="{90A2F9AF-112F-4EE5-8D1E-186DEE802D37}" srcId="{EA7B1534-9C88-41B3-8B8A-906A42B9DF3F}" destId="{78ED8C15-CFCF-4ADE-83FB-54D0726ABE41}" srcOrd="1" destOrd="0" parTransId="{5C227298-4190-41DE-86D9-446BFDA3105D}" sibTransId="{8A11BCBA-ECA6-4D14-B8E3-01A88CDBA6C8}"/>
    <dgm:cxn modelId="{BDFD5438-D9C0-40C8-980A-1A5C316CF2C0}" type="presOf" srcId="{EA7B1534-9C88-41B3-8B8A-906A42B9DF3F}" destId="{D6B4704B-97CD-4C58-B538-218DCD02F8F3}" srcOrd="0" destOrd="0" presId="urn:microsoft.com/office/officeart/2005/8/layout/chevron2"/>
    <dgm:cxn modelId="{1FA7FA22-1595-4E6D-867D-814F098AE219}" type="presOf" srcId="{78ED8C15-CFCF-4ADE-83FB-54D0726ABE41}" destId="{336D803C-6FCE-42B2-B9B7-B538CD1FCCA9}" srcOrd="0" destOrd="1" presId="urn:microsoft.com/office/officeart/2005/8/layout/chevron2"/>
    <dgm:cxn modelId="{2BE98971-9626-4C22-96E8-DD1C8144D765}" type="presOf" srcId="{EBA4CB89-355E-47BA-85C3-E9F1962D9F33}" destId="{6C5103DE-096F-483B-A153-77B8706D7F55}" srcOrd="0" destOrd="0" presId="urn:microsoft.com/office/officeart/2005/8/layout/chevron2"/>
    <dgm:cxn modelId="{57003067-B80E-415C-9EEC-19F8227413C4}" srcId="{EA7B1534-9C88-41B3-8B8A-906A42B9DF3F}" destId="{06876FE5-32C1-499D-8A1D-A140155EE59B}" srcOrd="0" destOrd="0" parTransId="{331CFC7A-9732-451C-98DC-5B2256908882}" sibTransId="{334C1A1E-EBB7-4B46-B486-A28A2EF216B5}"/>
    <dgm:cxn modelId="{3BCD1241-37F5-4EF7-B32B-A3DE837647C0}" type="presParOf" srcId="{995039E1-459F-4C73-88F2-26ECC3898101}" destId="{DB648E1E-4F69-49D3-AC8F-3B3BA20BB003}" srcOrd="0" destOrd="0" presId="urn:microsoft.com/office/officeart/2005/8/layout/chevron2"/>
    <dgm:cxn modelId="{B85C446E-92AD-47F6-91B7-09871D9D4E3D}" type="presParOf" srcId="{DB648E1E-4F69-49D3-AC8F-3B3BA20BB003}" destId="{30EB9C5A-2C5C-4918-A1A1-BA59863AAD72}" srcOrd="0" destOrd="0" presId="urn:microsoft.com/office/officeart/2005/8/layout/chevron2"/>
    <dgm:cxn modelId="{7E1EB376-89C1-4EB8-92CC-4D3202012F23}" type="presParOf" srcId="{DB648E1E-4F69-49D3-AC8F-3B3BA20BB003}" destId="{CAAA84B2-F5D1-4967-AFF3-1DBF9D360A3F}" srcOrd="1" destOrd="0" presId="urn:microsoft.com/office/officeart/2005/8/layout/chevron2"/>
    <dgm:cxn modelId="{EED4C7AB-1BC0-4DA9-9C97-F01FF7A782AA}" type="presParOf" srcId="{995039E1-459F-4C73-88F2-26ECC3898101}" destId="{F90A30FC-F5B7-4019-B6FD-4F8042CB8C81}" srcOrd="1" destOrd="0" presId="urn:microsoft.com/office/officeart/2005/8/layout/chevron2"/>
    <dgm:cxn modelId="{96029163-08C3-4B5E-BCBD-159DDB3EEE42}" type="presParOf" srcId="{995039E1-459F-4C73-88F2-26ECC3898101}" destId="{C3187F0B-2EBE-4646-BBAD-5F423C1ECE29}" srcOrd="2" destOrd="0" presId="urn:microsoft.com/office/officeart/2005/8/layout/chevron2"/>
    <dgm:cxn modelId="{873A4FFD-49B2-427F-BE20-7DE7A09BFC31}" type="presParOf" srcId="{C3187F0B-2EBE-4646-BBAD-5F423C1ECE29}" destId="{A63F50ED-72C8-427B-B60B-0D779A8B164B}" srcOrd="0" destOrd="0" presId="urn:microsoft.com/office/officeart/2005/8/layout/chevron2"/>
    <dgm:cxn modelId="{59DE6158-117C-493E-8BCB-FA6AE51F4A16}" type="presParOf" srcId="{C3187F0B-2EBE-4646-BBAD-5F423C1ECE29}" destId="{6C5103DE-096F-483B-A153-77B8706D7F55}" srcOrd="1" destOrd="0" presId="urn:microsoft.com/office/officeart/2005/8/layout/chevron2"/>
    <dgm:cxn modelId="{EAB6D76D-C46B-4771-91E7-9BBF3A6B8502}" type="presParOf" srcId="{995039E1-459F-4C73-88F2-26ECC3898101}" destId="{4FFF4675-9332-41BD-B0AE-B05269D77AD2}" srcOrd="3" destOrd="0" presId="urn:microsoft.com/office/officeart/2005/8/layout/chevron2"/>
    <dgm:cxn modelId="{41DD9B15-C439-4200-AA1C-039712FA7319}" type="presParOf" srcId="{995039E1-459F-4C73-88F2-26ECC3898101}" destId="{0BF14F24-DAA3-4E11-9E46-7576616AF66B}" srcOrd="4" destOrd="0" presId="urn:microsoft.com/office/officeart/2005/8/layout/chevron2"/>
    <dgm:cxn modelId="{9522EF28-A7D9-4E47-8931-5D503779840B}" type="presParOf" srcId="{0BF14F24-DAA3-4E11-9E46-7576616AF66B}" destId="{D6B4704B-97CD-4C58-B538-218DCD02F8F3}" srcOrd="0" destOrd="0" presId="urn:microsoft.com/office/officeart/2005/8/layout/chevron2"/>
    <dgm:cxn modelId="{B8F807A3-C869-4C7B-A4AC-4234BA64271A}" type="presParOf" srcId="{0BF14F24-DAA3-4E11-9E46-7576616AF66B}" destId="{336D803C-6FCE-42B2-B9B7-B538CD1FCCA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B90ED5-5DDE-4FA0-B88C-5829E57D3F2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666A0190-3962-4541-A86C-25739972FE0B}">
      <dgm:prSet phldrT="[Text]" custT="1"/>
      <dgm:spPr/>
      <dgm:t>
        <a:bodyPr/>
        <a:lstStyle/>
        <a:p>
          <a:r>
            <a:rPr lang="en-US" sz="2400" dirty="0" smtClean="0"/>
            <a:t>AI</a:t>
          </a:r>
          <a:endParaRPr lang="en-US" sz="2400" dirty="0"/>
        </a:p>
      </dgm:t>
    </dgm:pt>
    <dgm:pt modelId="{E57D0193-C0AD-4BA9-AA74-EE296E5460A4}" type="parTrans" cxnId="{D40BA326-7162-4674-84D1-485A1D5E00E4}">
      <dgm:prSet/>
      <dgm:spPr/>
      <dgm:t>
        <a:bodyPr/>
        <a:lstStyle/>
        <a:p>
          <a:endParaRPr lang="en-US"/>
        </a:p>
      </dgm:t>
    </dgm:pt>
    <dgm:pt modelId="{797E4F8F-E023-45A4-9C87-76828A1AD571}" type="sibTrans" cxnId="{D40BA326-7162-4674-84D1-485A1D5E00E4}">
      <dgm:prSet/>
      <dgm:spPr/>
      <dgm:t>
        <a:bodyPr/>
        <a:lstStyle/>
        <a:p>
          <a:endParaRPr lang="en-US"/>
        </a:p>
      </dgm:t>
    </dgm:pt>
    <dgm:pt modelId="{42F1B03F-DE5E-4AE2-9388-A5ACF3D85D5E}">
      <dgm:prSet phldrT="[Text]" custT="1"/>
      <dgm:spPr/>
      <dgm:t>
        <a:bodyPr/>
        <a:lstStyle/>
        <a:p>
          <a:r>
            <a:rPr lang="en-US" sz="2400" dirty="0" smtClean="0"/>
            <a:t>Machine Learning</a:t>
          </a:r>
          <a:endParaRPr lang="en-US" sz="2400" dirty="0"/>
        </a:p>
      </dgm:t>
    </dgm:pt>
    <dgm:pt modelId="{CA4FBC46-9325-4EA5-8AC0-6E1A5CD257B0}" type="parTrans" cxnId="{CA411944-5D3E-482E-B7FA-5BD3BE64749E}">
      <dgm:prSet/>
      <dgm:spPr/>
      <dgm:t>
        <a:bodyPr/>
        <a:lstStyle/>
        <a:p>
          <a:endParaRPr lang="en-US"/>
        </a:p>
      </dgm:t>
    </dgm:pt>
    <dgm:pt modelId="{BCF83583-B2D4-4A02-B268-F4FE2D327245}" type="sibTrans" cxnId="{CA411944-5D3E-482E-B7FA-5BD3BE64749E}">
      <dgm:prSet/>
      <dgm:spPr/>
      <dgm:t>
        <a:bodyPr/>
        <a:lstStyle/>
        <a:p>
          <a:endParaRPr lang="en-US"/>
        </a:p>
      </dgm:t>
    </dgm:pt>
    <dgm:pt modelId="{9A1EEEA6-C683-4A8A-926B-DFA87503D1CC}">
      <dgm:prSet phldrT="[Text]" custT="1"/>
      <dgm:spPr/>
      <dgm:t>
        <a:bodyPr/>
        <a:lstStyle/>
        <a:p>
          <a:r>
            <a:rPr lang="en-US" sz="2400" dirty="0" smtClean="0"/>
            <a:t>Deep Learning</a:t>
          </a:r>
          <a:endParaRPr lang="en-US" sz="2400" dirty="0"/>
        </a:p>
      </dgm:t>
    </dgm:pt>
    <dgm:pt modelId="{382257C9-BA6E-4D23-96E6-5DC4D2796F9A}" type="parTrans" cxnId="{FBD9671E-62F3-4694-B2BA-2910371BD6F6}">
      <dgm:prSet/>
      <dgm:spPr/>
      <dgm:t>
        <a:bodyPr/>
        <a:lstStyle/>
        <a:p>
          <a:endParaRPr lang="en-US"/>
        </a:p>
      </dgm:t>
    </dgm:pt>
    <dgm:pt modelId="{ED8718AC-251F-41CD-9A57-5FFC37F29C21}" type="sibTrans" cxnId="{FBD9671E-62F3-4694-B2BA-2910371BD6F6}">
      <dgm:prSet/>
      <dgm:spPr/>
      <dgm:t>
        <a:bodyPr/>
        <a:lstStyle/>
        <a:p>
          <a:endParaRPr lang="en-US"/>
        </a:p>
      </dgm:t>
    </dgm:pt>
    <dgm:pt modelId="{2BD2849B-DBD8-4D32-A7E5-E23291832556}">
      <dgm:prSet phldrT="[Text]" custT="1"/>
      <dgm:spPr/>
      <dgm:t>
        <a:bodyPr/>
        <a:lstStyle/>
        <a:p>
          <a:r>
            <a:rPr lang="en-US" sz="2000" dirty="0" smtClean="0"/>
            <a:t>Generative AI</a:t>
          </a:r>
          <a:endParaRPr lang="en-US" sz="2000" dirty="0"/>
        </a:p>
      </dgm:t>
    </dgm:pt>
    <dgm:pt modelId="{6CEC56FD-0C36-4EC6-8CF4-7B9FDAAA9015}" type="parTrans" cxnId="{13D9170A-4F6F-49EB-AF4E-4CCE50ED8D8E}">
      <dgm:prSet/>
      <dgm:spPr/>
      <dgm:t>
        <a:bodyPr/>
        <a:lstStyle/>
        <a:p>
          <a:endParaRPr lang="en-US"/>
        </a:p>
      </dgm:t>
    </dgm:pt>
    <dgm:pt modelId="{A01EEA35-3319-429C-9734-7E2B8561BA81}" type="sibTrans" cxnId="{13D9170A-4F6F-49EB-AF4E-4CCE50ED8D8E}">
      <dgm:prSet/>
      <dgm:spPr/>
      <dgm:t>
        <a:bodyPr/>
        <a:lstStyle/>
        <a:p>
          <a:endParaRPr lang="en-US"/>
        </a:p>
      </dgm:t>
    </dgm:pt>
    <dgm:pt modelId="{77E1684A-E2A1-4BF1-A6EB-6617799064BC}" type="pres">
      <dgm:prSet presAssocID="{DEB90ED5-5DDE-4FA0-B88C-5829E57D3F2A}" presName="Name0" presStyleCnt="0">
        <dgm:presLayoutVars>
          <dgm:chMax val="7"/>
          <dgm:resizeHandles val="exact"/>
        </dgm:presLayoutVars>
      </dgm:prSet>
      <dgm:spPr/>
      <dgm:t>
        <a:bodyPr/>
        <a:lstStyle/>
        <a:p>
          <a:endParaRPr lang="en-US"/>
        </a:p>
      </dgm:t>
    </dgm:pt>
    <dgm:pt modelId="{80737507-E205-4083-BBB7-73EBD1614927}" type="pres">
      <dgm:prSet presAssocID="{DEB90ED5-5DDE-4FA0-B88C-5829E57D3F2A}" presName="comp1" presStyleCnt="0"/>
      <dgm:spPr/>
    </dgm:pt>
    <dgm:pt modelId="{014053FC-C31D-4049-AD0E-D4B87DED88EB}" type="pres">
      <dgm:prSet presAssocID="{DEB90ED5-5DDE-4FA0-B88C-5829E57D3F2A}" presName="circle1" presStyleLbl="node1" presStyleIdx="0" presStyleCnt="4" custScaleX="118671" custLinFactNeighborX="307" custLinFactNeighborY="1256"/>
      <dgm:spPr/>
      <dgm:t>
        <a:bodyPr/>
        <a:lstStyle/>
        <a:p>
          <a:endParaRPr lang="en-US"/>
        </a:p>
      </dgm:t>
    </dgm:pt>
    <dgm:pt modelId="{5FDD66D1-6CD2-4499-A2AF-69F17722C8C6}" type="pres">
      <dgm:prSet presAssocID="{DEB90ED5-5DDE-4FA0-B88C-5829E57D3F2A}" presName="c1text" presStyleLbl="node1" presStyleIdx="0" presStyleCnt="4">
        <dgm:presLayoutVars>
          <dgm:bulletEnabled val="1"/>
        </dgm:presLayoutVars>
      </dgm:prSet>
      <dgm:spPr/>
      <dgm:t>
        <a:bodyPr/>
        <a:lstStyle/>
        <a:p>
          <a:endParaRPr lang="en-US"/>
        </a:p>
      </dgm:t>
    </dgm:pt>
    <dgm:pt modelId="{C0C4EEE0-274D-4D99-B824-7096E827F03B}" type="pres">
      <dgm:prSet presAssocID="{DEB90ED5-5DDE-4FA0-B88C-5829E57D3F2A}" presName="comp2" presStyleCnt="0"/>
      <dgm:spPr/>
    </dgm:pt>
    <dgm:pt modelId="{A2FC529D-888F-4565-AFD9-511FF38BCB7F}" type="pres">
      <dgm:prSet presAssocID="{DEB90ED5-5DDE-4FA0-B88C-5829E57D3F2A}" presName="circle2" presStyleLbl="node1" presStyleIdx="1" presStyleCnt="4" custScaleX="143902"/>
      <dgm:spPr/>
      <dgm:t>
        <a:bodyPr/>
        <a:lstStyle/>
        <a:p>
          <a:endParaRPr lang="en-US"/>
        </a:p>
      </dgm:t>
    </dgm:pt>
    <dgm:pt modelId="{1A3BB093-F373-442C-8B4E-E8DA061F75F9}" type="pres">
      <dgm:prSet presAssocID="{DEB90ED5-5DDE-4FA0-B88C-5829E57D3F2A}" presName="c2text" presStyleLbl="node1" presStyleIdx="1" presStyleCnt="4">
        <dgm:presLayoutVars>
          <dgm:bulletEnabled val="1"/>
        </dgm:presLayoutVars>
      </dgm:prSet>
      <dgm:spPr/>
      <dgm:t>
        <a:bodyPr/>
        <a:lstStyle/>
        <a:p>
          <a:endParaRPr lang="en-US"/>
        </a:p>
      </dgm:t>
    </dgm:pt>
    <dgm:pt modelId="{53A72990-BE08-4874-92C1-E87269FE2C42}" type="pres">
      <dgm:prSet presAssocID="{DEB90ED5-5DDE-4FA0-B88C-5829E57D3F2A}" presName="comp3" presStyleCnt="0"/>
      <dgm:spPr/>
    </dgm:pt>
    <dgm:pt modelId="{266659F5-1B40-4A78-8422-D4CD71B3C419}" type="pres">
      <dgm:prSet presAssocID="{DEB90ED5-5DDE-4FA0-B88C-5829E57D3F2A}" presName="circle3" presStyleLbl="node1" presStyleIdx="2" presStyleCnt="4" custScaleX="134805"/>
      <dgm:spPr/>
      <dgm:t>
        <a:bodyPr/>
        <a:lstStyle/>
        <a:p>
          <a:endParaRPr lang="en-US"/>
        </a:p>
      </dgm:t>
    </dgm:pt>
    <dgm:pt modelId="{EDB22042-41CA-45E8-9DF3-3195DC3B1CF7}" type="pres">
      <dgm:prSet presAssocID="{DEB90ED5-5DDE-4FA0-B88C-5829E57D3F2A}" presName="c3text" presStyleLbl="node1" presStyleIdx="2" presStyleCnt="4">
        <dgm:presLayoutVars>
          <dgm:bulletEnabled val="1"/>
        </dgm:presLayoutVars>
      </dgm:prSet>
      <dgm:spPr/>
      <dgm:t>
        <a:bodyPr/>
        <a:lstStyle/>
        <a:p>
          <a:endParaRPr lang="en-US"/>
        </a:p>
      </dgm:t>
    </dgm:pt>
    <dgm:pt modelId="{8AFA7B5B-D767-4E71-A4DF-B96C0882CD95}" type="pres">
      <dgm:prSet presAssocID="{DEB90ED5-5DDE-4FA0-B88C-5829E57D3F2A}" presName="comp4" presStyleCnt="0"/>
      <dgm:spPr/>
    </dgm:pt>
    <dgm:pt modelId="{E042B930-0FF3-4D78-AFF3-E7D971CBD121}" type="pres">
      <dgm:prSet presAssocID="{DEB90ED5-5DDE-4FA0-B88C-5829E57D3F2A}" presName="circle4" presStyleLbl="node1" presStyleIdx="3" presStyleCnt="4" custScaleX="138620"/>
      <dgm:spPr/>
      <dgm:t>
        <a:bodyPr/>
        <a:lstStyle/>
        <a:p>
          <a:endParaRPr lang="en-US"/>
        </a:p>
      </dgm:t>
    </dgm:pt>
    <dgm:pt modelId="{AD1C9DFF-F3C7-4AD7-B943-A07A4FDB8D8C}" type="pres">
      <dgm:prSet presAssocID="{DEB90ED5-5DDE-4FA0-B88C-5829E57D3F2A}" presName="c4text" presStyleLbl="node1" presStyleIdx="3" presStyleCnt="4">
        <dgm:presLayoutVars>
          <dgm:bulletEnabled val="1"/>
        </dgm:presLayoutVars>
      </dgm:prSet>
      <dgm:spPr/>
      <dgm:t>
        <a:bodyPr/>
        <a:lstStyle/>
        <a:p>
          <a:endParaRPr lang="en-US"/>
        </a:p>
      </dgm:t>
    </dgm:pt>
  </dgm:ptLst>
  <dgm:cxnLst>
    <dgm:cxn modelId="{6553736B-1F8A-4721-ACD5-AB52E7AC0298}" type="presOf" srcId="{42F1B03F-DE5E-4AE2-9388-A5ACF3D85D5E}" destId="{1A3BB093-F373-442C-8B4E-E8DA061F75F9}" srcOrd="1" destOrd="0" presId="urn:microsoft.com/office/officeart/2005/8/layout/venn2"/>
    <dgm:cxn modelId="{242B7769-090D-404D-87DC-E3E0F5E339DA}" type="presOf" srcId="{9A1EEEA6-C683-4A8A-926B-DFA87503D1CC}" destId="{EDB22042-41CA-45E8-9DF3-3195DC3B1CF7}" srcOrd="1" destOrd="0" presId="urn:microsoft.com/office/officeart/2005/8/layout/venn2"/>
    <dgm:cxn modelId="{FBD9671E-62F3-4694-B2BA-2910371BD6F6}" srcId="{DEB90ED5-5DDE-4FA0-B88C-5829E57D3F2A}" destId="{9A1EEEA6-C683-4A8A-926B-DFA87503D1CC}" srcOrd="2" destOrd="0" parTransId="{382257C9-BA6E-4D23-96E6-5DC4D2796F9A}" sibTransId="{ED8718AC-251F-41CD-9A57-5FFC37F29C21}"/>
    <dgm:cxn modelId="{3B8E9201-6780-42E6-9642-FF0EDCD49D1E}" type="presOf" srcId="{666A0190-3962-4541-A86C-25739972FE0B}" destId="{014053FC-C31D-4049-AD0E-D4B87DED88EB}" srcOrd="0" destOrd="0" presId="urn:microsoft.com/office/officeart/2005/8/layout/venn2"/>
    <dgm:cxn modelId="{AD12634B-365F-4123-A03F-0FFAB48C3923}" type="presOf" srcId="{42F1B03F-DE5E-4AE2-9388-A5ACF3D85D5E}" destId="{A2FC529D-888F-4565-AFD9-511FF38BCB7F}" srcOrd="0" destOrd="0" presId="urn:microsoft.com/office/officeart/2005/8/layout/venn2"/>
    <dgm:cxn modelId="{2A2CE0FA-E8FE-48B9-B8EE-9B65D1A2067A}" type="presOf" srcId="{2BD2849B-DBD8-4D32-A7E5-E23291832556}" destId="{AD1C9DFF-F3C7-4AD7-B943-A07A4FDB8D8C}" srcOrd="1" destOrd="0" presId="urn:microsoft.com/office/officeart/2005/8/layout/venn2"/>
    <dgm:cxn modelId="{E8682DE4-4030-4EE0-8BD5-BB6D742CD3B5}" type="presOf" srcId="{9A1EEEA6-C683-4A8A-926B-DFA87503D1CC}" destId="{266659F5-1B40-4A78-8422-D4CD71B3C419}" srcOrd="0" destOrd="0" presId="urn:microsoft.com/office/officeart/2005/8/layout/venn2"/>
    <dgm:cxn modelId="{13D9170A-4F6F-49EB-AF4E-4CCE50ED8D8E}" srcId="{DEB90ED5-5DDE-4FA0-B88C-5829E57D3F2A}" destId="{2BD2849B-DBD8-4D32-A7E5-E23291832556}" srcOrd="3" destOrd="0" parTransId="{6CEC56FD-0C36-4EC6-8CF4-7B9FDAAA9015}" sibTransId="{A01EEA35-3319-429C-9734-7E2B8561BA81}"/>
    <dgm:cxn modelId="{436B3147-967D-4A77-992D-3CFEBE61D90A}" type="presOf" srcId="{666A0190-3962-4541-A86C-25739972FE0B}" destId="{5FDD66D1-6CD2-4499-A2AF-69F17722C8C6}" srcOrd="1" destOrd="0" presId="urn:microsoft.com/office/officeart/2005/8/layout/venn2"/>
    <dgm:cxn modelId="{CA411944-5D3E-482E-B7FA-5BD3BE64749E}" srcId="{DEB90ED5-5DDE-4FA0-B88C-5829E57D3F2A}" destId="{42F1B03F-DE5E-4AE2-9388-A5ACF3D85D5E}" srcOrd="1" destOrd="0" parTransId="{CA4FBC46-9325-4EA5-8AC0-6E1A5CD257B0}" sibTransId="{BCF83583-B2D4-4A02-B268-F4FE2D327245}"/>
    <dgm:cxn modelId="{D40BA326-7162-4674-84D1-485A1D5E00E4}" srcId="{DEB90ED5-5DDE-4FA0-B88C-5829E57D3F2A}" destId="{666A0190-3962-4541-A86C-25739972FE0B}" srcOrd="0" destOrd="0" parTransId="{E57D0193-C0AD-4BA9-AA74-EE296E5460A4}" sibTransId="{797E4F8F-E023-45A4-9C87-76828A1AD571}"/>
    <dgm:cxn modelId="{F3019785-28EA-4C5D-902E-3A73D471D6FD}" type="presOf" srcId="{DEB90ED5-5DDE-4FA0-B88C-5829E57D3F2A}" destId="{77E1684A-E2A1-4BF1-A6EB-6617799064BC}" srcOrd="0" destOrd="0" presId="urn:microsoft.com/office/officeart/2005/8/layout/venn2"/>
    <dgm:cxn modelId="{D5D7406F-A161-46AF-A679-E0D2FB561AD8}" type="presOf" srcId="{2BD2849B-DBD8-4D32-A7E5-E23291832556}" destId="{E042B930-0FF3-4D78-AFF3-E7D971CBD121}" srcOrd="0" destOrd="0" presId="urn:microsoft.com/office/officeart/2005/8/layout/venn2"/>
    <dgm:cxn modelId="{670EBD8E-281B-462A-8D2C-95BBC75F9CFB}" type="presParOf" srcId="{77E1684A-E2A1-4BF1-A6EB-6617799064BC}" destId="{80737507-E205-4083-BBB7-73EBD1614927}" srcOrd="0" destOrd="0" presId="urn:microsoft.com/office/officeart/2005/8/layout/venn2"/>
    <dgm:cxn modelId="{01B7F4B6-AAD9-4D6E-8C69-CA32BEB3159D}" type="presParOf" srcId="{80737507-E205-4083-BBB7-73EBD1614927}" destId="{014053FC-C31D-4049-AD0E-D4B87DED88EB}" srcOrd="0" destOrd="0" presId="urn:microsoft.com/office/officeart/2005/8/layout/venn2"/>
    <dgm:cxn modelId="{3E832AF2-A030-484B-A442-40AFF51FB09E}" type="presParOf" srcId="{80737507-E205-4083-BBB7-73EBD1614927}" destId="{5FDD66D1-6CD2-4499-A2AF-69F17722C8C6}" srcOrd="1" destOrd="0" presId="urn:microsoft.com/office/officeart/2005/8/layout/venn2"/>
    <dgm:cxn modelId="{5E6FAC64-70A2-477E-8449-FEAC3FACE0D1}" type="presParOf" srcId="{77E1684A-E2A1-4BF1-A6EB-6617799064BC}" destId="{C0C4EEE0-274D-4D99-B824-7096E827F03B}" srcOrd="1" destOrd="0" presId="urn:microsoft.com/office/officeart/2005/8/layout/venn2"/>
    <dgm:cxn modelId="{9DFC84B8-BF23-48CB-BD6D-C0AD0E674EEE}" type="presParOf" srcId="{C0C4EEE0-274D-4D99-B824-7096E827F03B}" destId="{A2FC529D-888F-4565-AFD9-511FF38BCB7F}" srcOrd="0" destOrd="0" presId="urn:microsoft.com/office/officeart/2005/8/layout/venn2"/>
    <dgm:cxn modelId="{43BE9EDA-F583-4B02-8684-A6BD827C5E3E}" type="presParOf" srcId="{C0C4EEE0-274D-4D99-B824-7096E827F03B}" destId="{1A3BB093-F373-442C-8B4E-E8DA061F75F9}" srcOrd="1" destOrd="0" presId="urn:microsoft.com/office/officeart/2005/8/layout/venn2"/>
    <dgm:cxn modelId="{C70A8467-1EF4-4D44-B041-92679D767CCB}" type="presParOf" srcId="{77E1684A-E2A1-4BF1-A6EB-6617799064BC}" destId="{53A72990-BE08-4874-92C1-E87269FE2C42}" srcOrd="2" destOrd="0" presId="urn:microsoft.com/office/officeart/2005/8/layout/venn2"/>
    <dgm:cxn modelId="{424757D6-9B71-4ABE-BD56-85D7640FFAFB}" type="presParOf" srcId="{53A72990-BE08-4874-92C1-E87269FE2C42}" destId="{266659F5-1B40-4A78-8422-D4CD71B3C419}" srcOrd="0" destOrd="0" presId="urn:microsoft.com/office/officeart/2005/8/layout/venn2"/>
    <dgm:cxn modelId="{39D3206C-DDCE-4B98-98F4-87B6E6B6E7E3}" type="presParOf" srcId="{53A72990-BE08-4874-92C1-E87269FE2C42}" destId="{EDB22042-41CA-45E8-9DF3-3195DC3B1CF7}" srcOrd="1" destOrd="0" presId="urn:microsoft.com/office/officeart/2005/8/layout/venn2"/>
    <dgm:cxn modelId="{705E566A-91BA-4D32-B4E9-5B9517CA635A}" type="presParOf" srcId="{77E1684A-E2A1-4BF1-A6EB-6617799064BC}" destId="{8AFA7B5B-D767-4E71-A4DF-B96C0882CD95}" srcOrd="3" destOrd="0" presId="urn:microsoft.com/office/officeart/2005/8/layout/venn2"/>
    <dgm:cxn modelId="{A758572C-13CF-456C-8A1E-CDC9E3720F65}" type="presParOf" srcId="{8AFA7B5B-D767-4E71-A4DF-B96C0882CD95}" destId="{E042B930-0FF3-4D78-AFF3-E7D971CBD121}" srcOrd="0" destOrd="0" presId="urn:microsoft.com/office/officeart/2005/8/layout/venn2"/>
    <dgm:cxn modelId="{74D088D3-9804-44AB-B97C-624C62B3A03A}" type="presParOf" srcId="{8AFA7B5B-D767-4E71-A4DF-B96C0882CD95}" destId="{AD1C9DFF-F3C7-4AD7-B943-A07A4FDB8D8C}"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B9C5A-2C5C-4918-A1A1-BA59863AAD72}">
      <dsp:nvSpPr>
        <dsp:cNvPr id="0" name=""/>
        <dsp:cNvSpPr/>
      </dsp:nvSpPr>
      <dsp:spPr>
        <a:xfrm rot="5400000">
          <a:off x="-222646" y="223826"/>
          <a:ext cx="1484312" cy="103901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kern="1200" dirty="0" smtClean="0"/>
            <a:t>ANI</a:t>
          </a:r>
          <a:endParaRPr lang="en-US" sz="3000" kern="1200" dirty="0"/>
        </a:p>
      </dsp:txBody>
      <dsp:txXfrm rot="-5400000">
        <a:off x="1" y="520688"/>
        <a:ext cx="1039018" cy="445294"/>
      </dsp:txXfrm>
    </dsp:sp>
    <dsp:sp modelId="{CAAA84B2-F5D1-4967-AFF3-1DBF9D360A3F}">
      <dsp:nvSpPr>
        <dsp:cNvPr id="0" name=""/>
        <dsp:cNvSpPr/>
      </dsp:nvSpPr>
      <dsp:spPr>
        <a:xfrm rot="5400000">
          <a:off x="3302624" y="-2262425"/>
          <a:ext cx="964803" cy="549201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smtClean="0">
              <a:latin typeface="Times New Roman" panose="02020603050405020304" pitchFamily="18" charset="0"/>
              <a:cs typeface="Times New Roman" panose="02020603050405020304" pitchFamily="18" charset="0"/>
            </a:rPr>
            <a:t>Performs specialized tasks</a:t>
          </a:r>
          <a:endParaRPr lang="en-US" sz="2200" kern="1200" dirty="0">
            <a:latin typeface="Times New Roman" panose="02020603050405020304" pitchFamily="18" charset="0"/>
            <a:cs typeface="Times New Roman" panose="02020603050405020304" pitchFamily="18" charset="0"/>
          </a:endParaRPr>
        </a:p>
      </dsp:txBody>
      <dsp:txXfrm rot="-5400000">
        <a:off x="1039019" y="48278"/>
        <a:ext cx="5444916" cy="870607"/>
      </dsp:txXfrm>
    </dsp:sp>
    <dsp:sp modelId="{A63F50ED-72C8-427B-B60B-0D779A8B164B}">
      <dsp:nvSpPr>
        <dsp:cNvPr id="0" name=""/>
        <dsp:cNvSpPr/>
      </dsp:nvSpPr>
      <dsp:spPr>
        <a:xfrm rot="5400000">
          <a:off x="-222646" y="1512490"/>
          <a:ext cx="1484312" cy="103901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kern="1200" dirty="0" smtClean="0"/>
            <a:t>AGI</a:t>
          </a:r>
          <a:endParaRPr lang="en-US" sz="3000" kern="1200" dirty="0"/>
        </a:p>
      </dsp:txBody>
      <dsp:txXfrm rot="-5400000">
        <a:off x="1" y="1809352"/>
        <a:ext cx="1039018" cy="445294"/>
      </dsp:txXfrm>
    </dsp:sp>
    <dsp:sp modelId="{6C5103DE-096F-483B-A153-77B8706D7F55}">
      <dsp:nvSpPr>
        <dsp:cNvPr id="0" name=""/>
        <dsp:cNvSpPr/>
      </dsp:nvSpPr>
      <dsp:spPr>
        <a:xfrm rot="5400000">
          <a:off x="3302624" y="-973761"/>
          <a:ext cx="964803" cy="549201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smtClean="0">
              <a:latin typeface="Times New Roman" panose="02020603050405020304" pitchFamily="18" charset="0"/>
              <a:cs typeface="Times New Roman" panose="02020603050405020304" pitchFamily="18" charset="0"/>
            </a:rPr>
            <a:t>Capable of human level cognitive skills</a:t>
          </a:r>
          <a:endParaRPr lang="en-US" sz="2200" kern="1200" dirty="0">
            <a:latin typeface="Times New Roman" panose="02020603050405020304" pitchFamily="18" charset="0"/>
            <a:cs typeface="Times New Roman" panose="02020603050405020304" pitchFamily="18" charset="0"/>
          </a:endParaRPr>
        </a:p>
        <a:p>
          <a:pPr marL="228600" lvl="1" indent="-228600" algn="l" defTabSz="977900">
            <a:lnSpc>
              <a:spcPct val="90000"/>
            </a:lnSpc>
            <a:spcBef>
              <a:spcPct val="0"/>
            </a:spcBef>
            <a:spcAft>
              <a:spcPct val="15000"/>
            </a:spcAft>
            <a:buChar char="••"/>
          </a:pPr>
          <a:r>
            <a:rPr lang="en-US" sz="2200" kern="1200" smtClean="0">
              <a:latin typeface="Times New Roman" panose="02020603050405020304" pitchFamily="18" charset="0"/>
              <a:cs typeface="Times New Roman" panose="02020603050405020304" pitchFamily="18" charset="0"/>
            </a:rPr>
            <a:t>But, not yet exists (some hits, many misses)</a:t>
          </a:r>
          <a:endParaRPr lang="en-US" sz="2200" kern="1200" dirty="0">
            <a:latin typeface="Times New Roman" panose="02020603050405020304" pitchFamily="18" charset="0"/>
            <a:cs typeface="Times New Roman" panose="02020603050405020304" pitchFamily="18" charset="0"/>
          </a:endParaRPr>
        </a:p>
      </dsp:txBody>
      <dsp:txXfrm rot="-5400000">
        <a:off x="1039019" y="1336942"/>
        <a:ext cx="5444916" cy="870607"/>
      </dsp:txXfrm>
    </dsp:sp>
    <dsp:sp modelId="{D6B4704B-97CD-4C58-B538-218DCD02F8F3}">
      <dsp:nvSpPr>
        <dsp:cNvPr id="0" name=""/>
        <dsp:cNvSpPr/>
      </dsp:nvSpPr>
      <dsp:spPr>
        <a:xfrm rot="5400000">
          <a:off x="-222646" y="2801154"/>
          <a:ext cx="1484312" cy="103901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kern="1200" dirty="0" smtClean="0"/>
            <a:t>ASI</a:t>
          </a:r>
          <a:endParaRPr lang="en-US" sz="3000" kern="1200" dirty="0"/>
        </a:p>
      </dsp:txBody>
      <dsp:txXfrm rot="-5400000">
        <a:off x="1" y="3098016"/>
        <a:ext cx="1039018" cy="445294"/>
      </dsp:txXfrm>
    </dsp:sp>
    <dsp:sp modelId="{336D803C-6FCE-42B2-B9B7-B538CD1FCCA9}">
      <dsp:nvSpPr>
        <dsp:cNvPr id="0" name=""/>
        <dsp:cNvSpPr/>
      </dsp:nvSpPr>
      <dsp:spPr>
        <a:xfrm rot="5400000">
          <a:off x="3302624" y="314901"/>
          <a:ext cx="964803" cy="549201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smtClean="0">
              <a:latin typeface="Times New Roman" panose="02020603050405020304" pitchFamily="18" charset="0"/>
              <a:cs typeface="Times New Roman" panose="02020603050405020304" pitchFamily="18" charset="0"/>
            </a:rPr>
            <a:t>More than a human can do</a:t>
          </a:r>
          <a:endParaRPr lang="en-US" sz="2200" kern="1200" dirty="0">
            <a:latin typeface="Times New Roman" panose="02020603050405020304" pitchFamily="18" charset="0"/>
            <a:cs typeface="Times New Roman" panose="02020603050405020304" pitchFamily="18" charset="0"/>
          </a:endParaRPr>
        </a:p>
        <a:p>
          <a:pPr marL="228600" lvl="1" indent="-228600" algn="l" defTabSz="977900">
            <a:lnSpc>
              <a:spcPct val="90000"/>
            </a:lnSpc>
            <a:spcBef>
              <a:spcPct val="0"/>
            </a:spcBef>
            <a:spcAft>
              <a:spcPct val="15000"/>
            </a:spcAft>
            <a:buChar char="••"/>
          </a:pPr>
          <a:r>
            <a:rPr lang="en-US" sz="2200" kern="1200" smtClean="0">
              <a:latin typeface="Times New Roman" panose="02020603050405020304" pitchFamily="18" charset="0"/>
              <a:cs typeface="Times New Roman" panose="02020603050405020304" pitchFamily="18" charset="0"/>
            </a:rPr>
            <a:t>Too speculative, too far away</a:t>
          </a:r>
          <a:endParaRPr lang="en-US" sz="2200" kern="1200" dirty="0">
            <a:latin typeface="Times New Roman" panose="02020603050405020304" pitchFamily="18" charset="0"/>
            <a:cs typeface="Times New Roman" panose="02020603050405020304" pitchFamily="18" charset="0"/>
          </a:endParaRPr>
        </a:p>
      </dsp:txBody>
      <dsp:txXfrm rot="-5400000">
        <a:off x="1039019" y="2625604"/>
        <a:ext cx="5444916" cy="8706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053FC-C31D-4049-AD0E-D4B87DED88EB}">
      <dsp:nvSpPr>
        <dsp:cNvPr id="0" name=""/>
        <dsp:cNvSpPr/>
      </dsp:nvSpPr>
      <dsp:spPr>
        <a:xfrm>
          <a:off x="649081" y="0"/>
          <a:ext cx="4822789" cy="40640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AI</a:t>
          </a:r>
          <a:endParaRPr lang="en-US" sz="2400" kern="1200" dirty="0"/>
        </a:p>
      </dsp:txBody>
      <dsp:txXfrm>
        <a:off x="2386250" y="203200"/>
        <a:ext cx="1348451" cy="609600"/>
      </dsp:txXfrm>
    </dsp:sp>
    <dsp:sp modelId="{A2FC529D-888F-4565-AFD9-511FF38BCB7F}">
      <dsp:nvSpPr>
        <dsp:cNvPr id="0" name=""/>
        <dsp:cNvSpPr/>
      </dsp:nvSpPr>
      <dsp:spPr>
        <a:xfrm>
          <a:off x="708729" y="812799"/>
          <a:ext cx="4678541" cy="32512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Machine Learning</a:t>
          </a:r>
          <a:endParaRPr lang="en-US" sz="2400" kern="1200" dirty="0"/>
        </a:p>
      </dsp:txBody>
      <dsp:txXfrm>
        <a:off x="2230424" y="1007871"/>
        <a:ext cx="1635150" cy="585216"/>
      </dsp:txXfrm>
    </dsp:sp>
    <dsp:sp modelId="{266659F5-1B40-4A78-8422-D4CD71B3C419}">
      <dsp:nvSpPr>
        <dsp:cNvPr id="0" name=""/>
        <dsp:cNvSpPr/>
      </dsp:nvSpPr>
      <dsp:spPr>
        <a:xfrm>
          <a:off x="1404457" y="1625599"/>
          <a:ext cx="3287085" cy="24384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Deep Learning</a:t>
          </a:r>
          <a:endParaRPr lang="en-US" sz="2400" kern="1200" dirty="0"/>
        </a:p>
      </dsp:txBody>
      <dsp:txXfrm>
        <a:off x="2282109" y="1808479"/>
        <a:ext cx="1531781" cy="548640"/>
      </dsp:txXfrm>
    </dsp:sp>
    <dsp:sp modelId="{E042B930-0FF3-4D78-AFF3-E7D971CBD121}">
      <dsp:nvSpPr>
        <dsp:cNvPr id="0" name=""/>
        <dsp:cNvSpPr/>
      </dsp:nvSpPr>
      <dsp:spPr>
        <a:xfrm>
          <a:off x="1921296" y="2438399"/>
          <a:ext cx="2253406" cy="16256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Generative AI</a:t>
          </a:r>
          <a:endParaRPr lang="en-US" sz="2000" kern="1200" dirty="0"/>
        </a:p>
      </dsp:txBody>
      <dsp:txXfrm>
        <a:off x="2251300" y="2844799"/>
        <a:ext cx="1593399" cy="8128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672822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56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6FAA69-BA3A-4C7E-A7F5-0B0350A1E799}" type="slidenum">
              <a:rPr lang="en-US" altLang="en-US"/>
              <a:pPr/>
              <a:t>32</a:t>
            </a:fld>
            <a:endParaRPr lang="en-US" altLang="en-US"/>
          </a:p>
        </p:txBody>
      </p:sp>
      <p:sp>
        <p:nvSpPr>
          <p:cNvPr id="107522" name="Rectangle 2"/>
          <p:cNvSpPr>
            <a:spLocks noChangeArrowheads="1" noTextEdit="1"/>
          </p:cNvSpPr>
          <p:nvPr>
            <p:ph type="sldImg"/>
          </p:nvPr>
        </p:nvSpPr>
        <p:spPr>
          <a:xfrm>
            <a:off x="381000" y="685800"/>
            <a:ext cx="6096000" cy="3429000"/>
          </a:xfrm>
          <a:ln/>
        </p:spPr>
      </p:sp>
      <p:sp>
        <p:nvSpPr>
          <p:cNvPr id="1075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83214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FDBFDF-E585-4C1E-BED0-420C7BD425C8}" type="slidenum">
              <a:rPr lang="en-US" altLang="en-US"/>
              <a:pPr/>
              <a:t>33</a:t>
            </a:fld>
            <a:endParaRPr lang="en-US" altLang="en-US"/>
          </a:p>
        </p:txBody>
      </p:sp>
      <p:sp>
        <p:nvSpPr>
          <p:cNvPr id="108546" name="Rectangle 2"/>
          <p:cNvSpPr>
            <a:spLocks noChangeArrowheads="1" noTextEdit="1"/>
          </p:cNvSpPr>
          <p:nvPr>
            <p:ph type="sldImg"/>
          </p:nvPr>
        </p:nvSpPr>
        <p:spPr>
          <a:xfrm>
            <a:off x="381000" y="685800"/>
            <a:ext cx="6096000" cy="3429000"/>
          </a:xfrm>
          <a:ln/>
        </p:spPr>
      </p:sp>
      <p:sp>
        <p:nvSpPr>
          <p:cNvPr id="1085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01671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468F7-2A92-4ED1-ADDA-74A3CF4860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4281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468F7-2A92-4ED1-ADDA-74A3CF4860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479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468F7-2A92-4ED1-ADDA-74A3CF4860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856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468F7-2A92-4ED1-ADDA-74A3CF4860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5166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468F7-2A92-4ED1-ADDA-74A3CF4860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285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468F7-2A92-4ED1-ADDA-74A3CF4860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808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468F7-2A92-4ED1-ADDA-74A3CF4860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7614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468F7-2A92-4ED1-ADDA-74A3CF4860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488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5468F7-2A92-4ED1-ADDA-74A3CF4860F2}" type="slidenum">
              <a:rPr lang="en-US" smtClean="0"/>
              <a:t>12</a:t>
            </a:fld>
            <a:endParaRPr lang="en-US"/>
          </a:p>
        </p:txBody>
      </p:sp>
    </p:spTree>
    <p:extLst>
      <p:ext uri="{BB962C8B-B14F-4D97-AF65-F5344CB8AC3E}">
        <p14:creationId xmlns:p14="http://schemas.microsoft.com/office/powerpoint/2010/main" val="1480425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081156-CCC4-4380-8DA6-1D3326D6398E}"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7289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77A795-A31D-40B6-BB18-1D3B5709993A}" type="slidenum">
              <a:rPr lang="en-IN" smtClean="0"/>
              <a:t>81</a:t>
            </a:fld>
            <a:endParaRPr lang="en-IN"/>
          </a:p>
        </p:txBody>
      </p:sp>
    </p:spTree>
    <p:extLst>
      <p:ext uri="{BB962C8B-B14F-4D97-AF65-F5344CB8AC3E}">
        <p14:creationId xmlns:p14="http://schemas.microsoft.com/office/powerpoint/2010/main" val="974104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AB176B-97E4-4565-8D04-2A3F427000C5}" type="slidenum">
              <a:rPr lang="en-US" altLang="en-US"/>
              <a:pPr/>
              <a:t>25</a:t>
            </a:fld>
            <a:endParaRPr lang="en-US" altLang="en-US"/>
          </a:p>
        </p:txBody>
      </p:sp>
      <p:sp>
        <p:nvSpPr>
          <p:cNvPr id="68610" name="Rectangle 2"/>
          <p:cNvSpPr>
            <a:spLocks noChangeArrowheads="1" noTextEdit="1"/>
          </p:cNvSpPr>
          <p:nvPr>
            <p:ph type="sldImg"/>
          </p:nvPr>
        </p:nvSpPr>
        <p:spPr>
          <a:xfrm>
            <a:off x="381000" y="685800"/>
            <a:ext cx="6096000" cy="3429000"/>
          </a:xfrm>
          <a:ln/>
        </p:spPr>
      </p:sp>
      <p:sp>
        <p:nvSpPr>
          <p:cNvPr id="68611" name="Rectangle 3"/>
          <p:cNvSpPr>
            <a:spLocks noGrp="1" noChangeArrowheads="1"/>
          </p:cNvSpPr>
          <p:nvPr>
            <p:ph type="body" idx="1"/>
          </p:nvPr>
        </p:nvSpPr>
        <p:spPr/>
        <p:txBody>
          <a:bodyPr/>
          <a:lstStyle/>
          <a:p>
            <a:pPr>
              <a:buFontTx/>
              <a:buChar char="-"/>
            </a:pPr>
            <a:endParaRPr lang="en-US" altLang="en-US"/>
          </a:p>
        </p:txBody>
      </p:sp>
    </p:spTree>
    <p:extLst>
      <p:ext uri="{BB962C8B-B14F-4D97-AF65-F5344CB8AC3E}">
        <p14:creationId xmlns:p14="http://schemas.microsoft.com/office/powerpoint/2010/main" val="2516554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011620-BDE8-4E55-9F25-CC48CC7DA713}" type="slidenum">
              <a:rPr lang="en-US" altLang="en-US"/>
              <a:pPr/>
              <a:t>26</a:t>
            </a:fld>
            <a:endParaRPr lang="en-US" altLang="en-US"/>
          </a:p>
        </p:txBody>
      </p:sp>
      <p:sp>
        <p:nvSpPr>
          <p:cNvPr id="81922" name="Rectangle 2"/>
          <p:cNvSpPr>
            <a:spLocks noChangeArrowheads="1" noTextEdit="1"/>
          </p:cNvSpPr>
          <p:nvPr>
            <p:ph type="sldImg"/>
          </p:nvPr>
        </p:nvSpPr>
        <p:spPr>
          <a:xfrm>
            <a:off x="381000" y="685800"/>
            <a:ext cx="6096000" cy="3429000"/>
          </a:xfrm>
          <a:ln/>
        </p:spPr>
      </p:sp>
      <p:sp>
        <p:nvSpPr>
          <p:cNvPr id="81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7929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6C79CC-23B0-4B99-BEC1-834217C9ECC7}" type="slidenum">
              <a:rPr lang="en-US" altLang="en-US"/>
              <a:pPr/>
              <a:t>27</a:t>
            </a:fld>
            <a:endParaRPr lang="en-US" altLang="en-US"/>
          </a:p>
        </p:txBody>
      </p:sp>
      <p:sp>
        <p:nvSpPr>
          <p:cNvPr id="82946" name="Rectangle 2"/>
          <p:cNvSpPr>
            <a:spLocks noChangeArrowheads="1" noTextEdit="1"/>
          </p:cNvSpPr>
          <p:nvPr>
            <p:ph type="sldImg"/>
          </p:nvPr>
        </p:nvSpPr>
        <p:spPr>
          <a:xfrm>
            <a:off x="381000" y="685800"/>
            <a:ext cx="6096000" cy="3429000"/>
          </a:xfrm>
          <a:ln/>
        </p:spPr>
      </p:sp>
      <p:sp>
        <p:nvSpPr>
          <p:cNvPr id="829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4074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520AF0-1C82-423D-96C5-67AF157F9690}" type="slidenum">
              <a:rPr lang="en-US" altLang="en-US"/>
              <a:pPr/>
              <a:t>28</a:t>
            </a:fld>
            <a:endParaRPr lang="en-US" altLang="en-US"/>
          </a:p>
        </p:txBody>
      </p:sp>
      <p:sp>
        <p:nvSpPr>
          <p:cNvPr id="98306" name="Rectangle 2"/>
          <p:cNvSpPr>
            <a:spLocks noChangeArrowheads="1" noTextEdit="1"/>
          </p:cNvSpPr>
          <p:nvPr>
            <p:ph type="sldImg"/>
          </p:nvPr>
        </p:nvSpPr>
        <p:spPr>
          <a:xfrm>
            <a:off x="381000" y="685800"/>
            <a:ext cx="6096000" cy="3429000"/>
          </a:xfrm>
          <a:ln/>
        </p:spPr>
      </p:sp>
      <p:sp>
        <p:nvSpPr>
          <p:cNvPr id="983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96083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A53459-7DAC-42FF-B35B-79210EC44612}" type="slidenum">
              <a:rPr lang="en-US" altLang="en-US"/>
              <a:pPr/>
              <a:t>29</a:t>
            </a:fld>
            <a:endParaRPr lang="en-US" altLang="en-US"/>
          </a:p>
        </p:txBody>
      </p:sp>
      <p:sp>
        <p:nvSpPr>
          <p:cNvPr id="84994" name="Rectangle 2"/>
          <p:cNvSpPr>
            <a:spLocks noChangeArrowheads="1" noTextEdit="1"/>
          </p:cNvSpPr>
          <p:nvPr>
            <p:ph type="sldImg"/>
          </p:nvPr>
        </p:nvSpPr>
        <p:spPr>
          <a:xfrm>
            <a:off x="381000" y="685800"/>
            <a:ext cx="6096000" cy="3429000"/>
          </a:xfrm>
          <a:ln/>
        </p:spPr>
      </p:sp>
      <p:sp>
        <p:nvSpPr>
          <p:cNvPr id="84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68123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429AAD-AC9C-4548-93A7-9F030BA25AD1}" type="slidenum">
              <a:rPr lang="en-US" altLang="en-US"/>
              <a:pPr/>
              <a:t>30</a:t>
            </a:fld>
            <a:endParaRPr lang="en-US" altLang="en-US"/>
          </a:p>
        </p:txBody>
      </p:sp>
      <p:sp>
        <p:nvSpPr>
          <p:cNvPr id="89090" name="Rectangle 2"/>
          <p:cNvSpPr>
            <a:spLocks noChangeArrowheads="1" noTextEdit="1"/>
          </p:cNvSpPr>
          <p:nvPr>
            <p:ph type="sldImg"/>
          </p:nvPr>
        </p:nvSpPr>
        <p:spPr>
          <a:xfrm>
            <a:off x="381000" y="685800"/>
            <a:ext cx="6096000" cy="3429000"/>
          </a:xfrm>
          <a:ln/>
        </p:spPr>
      </p:sp>
      <p:sp>
        <p:nvSpPr>
          <p:cNvPr id="890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99032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3DCC6-B3ED-408C-A707-5797FB95832D}" type="slidenum">
              <a:rPr lang="en-US" altLang="en-US"/>
              <a:pPr/>
              <a:t>31</a:t>
            </a:fld>
            <a:endParaRPr lang="en-US" altLang="en-US"/>
          </a:p>
        </p:txBody>
      </p:sp>
      <p:sp>
        <p:nvSpPr>
          <p:cNvPr id="106498" name="Rectangle 2"/>
          <p:cNvSpPr>
            <a:spLocks noChangeArrowheads="1" noTextEdit="1"/>
          </p:cNvSpPr>
          <p:nvPr>
            <p:ph type="sldImg"/>
          </p:nvPr>
        </p:nvSpPr>
        <p:spPr>
          <a:xfrm>
            <a:off x="381000" y="685800"/>
            <a:ext cx="6096000" cy="3429000"/>
          </a:xfrm>
          <a:ln/>
        </p:spPr>
      </p:sp>
      <p:sp>
        <p:nvSpPr>
          <p:cNvPr id="1064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1964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pPr defTabSz="685800">
              <a:buClrTx/>
              <a:defRPr/>
            </a:pPr>
            <a:endParaRPr lang="en-US" sz="900"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algn="ctr" defTabSz="685800">
              <a:buClrTx/>
              <a:defRPr/>
            </a:pPr>
            <a:endParaRPr lang="en-US" sz="900"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685800">
              <a:buClrTx/>
              <a:defRPr/>
            </a:pPr>
            <a:fld id="{87C2FF89-AFF4-4BA3-99C7-75CC2A16707C}" type="slidenum">
              <a:rPr lang="en-US" sz="900" kern="1200" smtClean="0">
                <a:solidFill>
                  <a:prstClr val="black">
                    <a:tint val="75000"/>
                  </a:prstClr>
                </a:solidFill>
                <a:latin typeface="Calibri" panose="020F0502020204030204"/>
                <a:ea typeface="+mn-ea"/>
                <a:cs typeface="+mn-cs"/>
              </a:rPr>
              <a:pPr defTabSz="685800">
                <a:buClrTx/>
                <a:defRPr/>
              </a:pPr>
              <a:t>‹#›</a:t>
            </a:fld>
            <a:endParaRPr lang="en-US" sz="9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376809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pPr defTabSz="685800">
              <a:buClrTx/>
              <a:defRPr/>
            </a:pPr>
            <a:endParaRPr lang="en-US" sz="900"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algn="ctr" defTabSz="685800">
              <a:buClrTx/>
              <a:defRPr/>
            </a:pPr>
            <a:endParaRPr lang="en-US" sz="900"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685800">
              <a:buClrTx/>
              <a:defRPr/>
            </a:pPr>
            <a:fld id="{87C2FF89-AFF4-4BA3-99C7-75CC2A16707C}" type="slidenum">
              <a:rPr lang="en-US" sz="900" kern="1200" smtClean="0">
                <a:solidFill>
                  <a:prstClr val="black">
                    <a:tint val="75000"/>
                  </a:prstClr>
                </a:solidFill>
                <a:latin typeface="Calibri" panose="020F0502020204030204"/>
                <a:ea typeface="+mn-ea"/>
                <a:cs typeface="+mn-cs"/>
              </a:rPr>
              <a:pPr defTabSz="685800">
                <a:buClrTx/>
                <a:defRPr/>
              </a:pPr>
              <a:t>‹#›</a:t>
            </a:fld>
            <a:endParaRPr lang="en-US" sz="9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370854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pPr defTabSz="685800">
              <a:buClrTx/>
              <a:defRPr/>
            </a:pPr>
            <a:endParaRPr lang="en-US" sz="900"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algn="ctr" defTabSz="685800">
              <a:buClrTx/>
              <a:defRPr/>
            </a:pPr>
            <a:endParaRPr lang="en-US" sz="900"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685800">
              <a:buClrTx/>
              <a:defRPr/>
            </a:pPr>
            <a:fld id="{87C2FF89-AFF4-4BA3-99C7-75CC2A16707C}" type="slidenum">
              <a:rPr lang="en-US" sz="900" kern="1200" smtClean="0">
                <a:solidFill>
                  <a:prstClr val="black">
                    <a:tint val="75000"/>
                  </a:prstClr>
                </a:solidFill>
                <a:latin typeface="Calibri" panose="020F0502020204030204"/>
                <a:ea typeface="+mn-ea"/>
                <a:cs typeface="+mn-cs"/>
              </a:rPr>
              <a:pPr defTabSz="685800">
                <a:buClrTx/>
                <a:defRPr/>
              </a:pPr>
              <a:t>‹#›</a:t>
            </a:fld>
            <a:endParaRPr lang="en-US" sz="9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125696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pPr defTabSz="685800">
              <a:buClrTx/>
              <a:defRPr/>
            </a:pPr>
            <a:endParaRPr lang="en-US" sz="900"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algn="ctr" defTabSz="685800">
              <a:buClrTx/>
              <a:defRPr/>
            </a:pPr>
            <a:endParaRPr lang="en-US" sz="900"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685800">
              <a:buClrTx/>
              <a:defRPr/>
            </a:pPr>
            <a:fld id="{87C2FF89-AFF4-4BA3-99C7-75CC2A16707C}" type="slidenum">
              <a:rPr lang="en-US" sz="900" kern="1200" smtClean="0">
                <a:solidFill>
                  <a:prstClr val="black">
                    <a:tint val="75000"/>
                  </a:prstClr>
                </a:solidFill>
                <a:latin typeface="Calibri" panose="020F0502020204030204"/>
                <a:ea typeface="+mn-ea"/>
                <a:cs typeface="+mn-cs"/>
              </a:rPr>
              <a:pPr defTabSz="685800">
                <a:buClrTx/>
                <a:defRPr/>
              </a:pPr>
              <a:t>‹#›</a:t>
            </a:fld>
            <a:endParaRPr lang="en-US" sz="9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670104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pPr defTabSz="685800">
              <a:buClrTx/>
              <a:defRPr/>
            </a:pPr>
            <a:endParaRPr lang="en-US" sz="900"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algn="ctr" defTabSz="685800">
              <a:buClrTx/>
              <a:defRPr/>
            </a:pPr>
            <a:endParaRPr lang="en-US" sz="900"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685800">
              <a:buClrTx/>
              <a:defRPr/>
            </a:pPr>
            <a:fld id="{87C2FF89-AFF4-4BA3-99C7-75CC2A16707C}" type="slidenum">
              <a:rPr lang="en-US" sz="900" kern="1200" smtClean="0">
                <a:solidFill>
                  <a:prstClr val="black">
                    <a:tint val="75000"/>
                  </a:prstClr>
                </a:solidFill>
                <a:latin typeface="Calibri" panose="020F0502020204030204"/>
                <a:ea typeface="+mn-ea"/>
                <a:cs typeface="+mn-cs"/>
              </a:rPr>
              <a:pPr defTabSz="685800">
                <a:buClrTx/>
                <a:defRPr/>
              </a:pPr>
              <a:t>‹#›</a:t>
            </a:fld>
            <a:endParaRPr lang="en-US" sz="9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4891922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pPr defTabSz="685800">
              <a:buClrTx/>
              <a:defRPr/>
            </a:pPr>
            <a:endParaRPr lang="en-US" sz="900"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algn="ctr" defTabSz="685800">
              <a:buClrTx/>
              <a:defRPr/>
            </a:pPr>
            <a:endParaRPr lang="en-US" sz="900"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685800">
              <a:buClrTx/>
              <a:defRPr/>
            </a:pPr>
            <a:fld id="{87C2FF89-AFF4-4BA3-99C7-75CC2A16707C}" type="slidenum">
              <a:rPr lang="en-US" sz="900" kern="1200" smtClean="0">
                <a:solidFill>
                  <a:prstClr val="black">
                    <a:tint val="75000"/>
                  </a:prstClr>
                </a:solidFill>
                <a:latin typeface="Calibri" panose="020F0502020204030204"/>
                <a:ea typeface="+mn-ea"/>
                <a:cs typeface="+mn-cs"/>
              </a:rPr>
              <a:pPr defTabSz="685800">
                <a:buClrTx/>
                <a:defRPr/>
              </a:pPr>
              <a:t>‹#›</a:t>
            </a:fld>
            <a:endParaRPr lang="en-US" sz="9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2409906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pPr defTabSz="685800">
              <a:buClrTx/>
              <a:defRPr/>
            </a:pPr>
            <a:endParaRPr lang="en-US" sz="900"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algn="ctr" defTabSz="685800">
              <a:buClrTx/>
              <a:defRPr/>
            </a:pPr>
            <a:endParaRPr lang="en-US" sz="900"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685800">
              <a:buClrTx/>
              <a:defRPr/>
            </a:pPr>
            <a:fld id="{87C2FF89-AFF4-4BA3-99C7-75CC2A16707C}" type="slidenum">
              <a:rPr lang="en-US" sz="900" kern="1200" smtClean="0">
                <a:solidFill>
                  <a:prstClr val="black">
                    <a:tint val="75000"/>
                  </a:prstClr>
                </a:solidFill>
                <a:latin typeface="Calibri" panose="020F0502020204030204"/>
                <a:ea typeface="+mn-ea"/>
                <a:cs typeface="+mn-cs"/>
              </a:rPr>
              <a:pPr defTabSz="685800">
                <a:buClrTx/>
                <a:defRPr/>
              </a:pPr>
              <a:t>‹#›</a:t>
            </a:fld>
            <a:endParaRPr lang="en-US" sz="9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748178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pPr defTabSz="685800">
              <a:buClrTx/>
              <a:defRPr/>
            </a:pPr>
            <a:endParaRPr lang="en-US" sz="900"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algn="ctr" defTabSz="685800">
              <a:buClrTx/>
              <a:defRPr/>
            </a:pPr>
            <a:endParaRPr lang="en-US" sz="900"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685800">
              <a:buClrTx/>
              <a:defRPr/>
            </a:pPr>
            <a:fld id="{87C2FF89-AFF4-4BA3-99C7-75CC2A16707C}" type="slidenum">
              <a:rPr lang="en-US" sz="900" kern="1200" smtClean="0">
                <a:solidFill>
                  <a:prstClr val="black">
                    <a:tint val="75000"/>
                  </a:prstClr>
                </a:solidFill>
                <a:latin typeface="Calibri" panose="020F0502020204030204"/>
                <a:ea typeface="+mn-ea"/>
                <a:cs typeface="+mn-cs"/>
              </a:rPr>
              <a:pPr defTabSz="685800">
                <a:buClrTx/>
                <a:defRPr/>
              </a:pPr>
              <a:t>‹#›</a:t>
            </a:fld>
            <a:endParaRPr lang="en-US" sz="9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8215245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C2FF89-AFF4-4BA3-99C7-75CC2A16707C}" type="slidenum">
              <a:rPr lang="en-US" smtClean="0"/>
              <a:t>‹#›</a:t>
            </a:fld>
            <a:endParaRPr lang="en-US"/>
          </a:p>
        </p:txBody>
      </p:sp>
    </p:spTree>
    <p:extLst>
      <p:ext uri="{BB962C8B-B14F-4D97-AF65-F5344CB8AC3E}">
        <p14:creationId xmlns:p14="http://schemas.microsoft.com/office/powerpoint/2010/main" val="2701200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490597" y="100231"/>
            <a:ext cx="7373018"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 name="Google Shape;57;p13">
            <a:extLst>
              <a:ext uri="{FF2B5EF4-FFF2-40B4-BE49-F238E27FC236}">
                <a16:creationId xmlns:a16="http://schemas.microsoft.com/office/drawing/2014/main" id="{6B08C01F-26E7-6EB3-4FDA-AEA6AEB0BDF0}"/>
              </a:ext>
            </a:extLst>
          </p:cNvPr>
          <p:cNvPicPr preferRelativeResize="0"/>
          <p:nvPr userDrawn="1"/>
        </p:nvPicPr>
        <p:blipFill>
          <a:blip r:embed="rId2">
            <a:alphaModFix/>
          </a:blip>
          <a:stretch>
            <a:fillRect/>
          </a:stretch>
        </p:blipFill>
        <p:spPr>
          <a:xfrm>
            <a:off x="80315" y="7849"/>
            <a:ext cx="1241589" cy="75746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645051"/>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518807"/>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 name="Google Shape;57;p13">
            <a:extLst>
              <a:ext uri="{FF2B5EF4-FFF2-40B4-BE49-F238E27FC236}">
                <a16:creationId xmlns:a16="http://schemas.microsoft.com/office/drawing/2014/main" id="{E9BF2FD0-0B0B-CBAB-297A-0DD45A1CEEDD}"/>
              </a:ext>
            </a:extLst>
          </p:cNvPr>
          <p:cNvPicPr preferRelativeResize="0"/>
          <p:nvPr userDrawn="1"/>
        </p:nvPicPr>
        <p:blipFill>
          <a:blip r:embed="rId2">
            <a:alphaModFix/>
          </a:blip>
          <a:stretch>
            <a:fillRect/>
          </a:stretch>
        </p:blipFill>
        <p:spPr>
          <a:xfrm>
            <a:off x="80315" y="7849"/>
            <a:ext cx="1241589" cy="75746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09386" y="204950"/>
            <a:ext cx="7005964" cy="549116"/>
          </a:xfrm>
        </p:spPr>
        <p:txBody>
          <a:bodyPr/>
          <a:lstStyle>
            <a:lvl1pPr>
              <a:defRPr>
                <a:solidFill>
                  <a:srgbClr val="002060"/>
                </a:solidFill>
              </a:defRPr>
            </a:lvl1pPr>
          </a:lstStyle>
          <a:p>
            <a:r>
              <a:rPr lang="en-US" dirty="0"/>
              <a:t>Click to edit Master title style</a:t>
            </a:r>
            <a:endParaRPr lang="en-IN" dirty="0"/>
          </a:p>
        </p:txBody>
      </p:sp>
      <p:sp>
        <p:nvSpPr>
          <p:cNvPr id="3" name="Content Placeholder 2"/>
          <p:cNvSpPr>
            <a:spLocks noGrp="1"/>
          </p:cNvSpPr>
          <p:nvPr>
            <p:ph idx="1"/>
          </p:nvPr>
        </p:nvSpPr>
        <p:spPr>
          <a:xfrm>
            <a:off x="628650" y="1103812"/>
            <a:ext cx="7886700" cy="3528911"/>
          </a:xfrm>
        </p:spPr>
        <p:txBody>
          <a:bodyPr/>
          <a:lstStyle>
            <a:lvl1pPr>
              <a:defRPr b="1">
                <a:solidFill>
                  <a:srgbClr val="0070C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lvl1pPr>
              <a:defRPr b="1">
                <a:solidFill>
                  <a:schemeClr val="bg2">
                    <a:lumMod val="10000"/>
                  </a:schemeClr>
                </a:solidFill>
              </a:defRPr>
            </a:lvl1pPr>
          </a:lstStyle>
          <a:p>
            <a:endParaRPr lang="en-IN" dirty="0"/>
          </a:p>
        </p:txBody>
      </p:sp>
      <p:sp>
        <p:nvSpPr>
          <p:cNvPr id="6" name="Slide Number Placeholder 5"/>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87445255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1681509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73622"/>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381073"/>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Google Shape;57;p13">
            <a:extLst>
              <a:ext uri="{FF2B5EF4-FFF2-40B4-BE49-F238E27FC236}">
                <a16:creationId xmlns:a16="http://schemas.microsoft.com/office/drawing/2014/main" id="{2A474C0A-6C11-5EF1-F168-EA0FF567C575}"/>
              </a:ext>
            </a:extLst>
          </p:cNvPr>
          <p:cNvPicPr preferRelativeResize="0"/>
          <p:nvPr userDrawn="1"/>
        </p:nvPicPr>
        <p:blipFill>
          <a:blip r:embed="rId20">
            <a:alphaModFix/>
          </a:blip>
          <a:stretch>
            <a:fillRect/>
          </a:stretch>
        </p:blipFill>
        <p:spPr>
          <a:xfrm>
            <a:off x="80315" y="7849"/>
            <a:ext cx="1241589" cy="75746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60" r:id="rId8"/>
    <p:sldLayoutId id="2147483661"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NUL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3" Type="http://schemas.openxmlformats.org/officeDocument/2006/relationships/image" Target="../media/image104.png"/><Relationship Id="rId18" Type="http://schemas.openxmlformats.org/officeDocument/2006/relationships/image" Target="../media/image109.png"/><Relationship Id="rId26" Type="http://schemas.openxmlformats.org/officeDocument/2006/relationships/image" Target="../media/image117.png"/><Relationship Id="rId3" Type="http://schemas.openxmlformats.org/officeDocument/2006/relationships/image" Target="../media/image65.png"/><Relationship Id="rId21" Type="http://schemas.openxmlformats.org/officeDocument/2006/relationships/image" Target="../media/image112.png"/><Relationship Id="rId34" Type="http://schemas.openxmlformats.org/officeDocument/2006/relationships/image" Target="../media/image125.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108.png"/><Relationship Id="rId25" Type="http://schemas.openxmlformats.org/officeDocument/2006/relationships/image" Target="../media/image116.png"/><Relationship Id="rId33" Type="http://schemas.openxmlformats.org/officeDocument/2006/relationships/image" Target="../media/image124.png"/><Relationship Id="rId2" Type="http://schemas.openxmlformats.org/officeDocument/2006/relationships/image" Target="../media/image100.png"/><Relationship Id="rId16" Type="http://schemas.openxmlformats.org/officeDocument/2006/relationships/image" Target="../media/image107.png"/><Relationship Id="rId20" Type="http://schemas.openxmlformats.org/officeDocument/2006/relationships/image" Target="../media/image111.png"/><Relationship Id="rId29" Type="http://schemas.openxmlformats.org/officeDocument/2006/relationships/image" Target="../media/image120.png"/><Relationship Id="rId1" Type="http://schemas.openxmlformats.org/officeDocument/2006/relationships/slideLayout" Target="../slideLayouts/slideLayout8.xml"/><Relationship Id="rId6" Type="http://schemas.openxmlformats.org/officeDocument/2006/relationships/image" Target="../media/image102.png"/><Relationship Id="rId11" Type="http://schemas.openxmlformats.org/officeDocument/2006/relationships/image" Target="../media/image73.png"/><Relationship Id="rId24" Type="http://schemas.openxmlformats.org/officeDocument/2006/relationships/image" Target="../media/image115.png"/><Relationship Id="rId32" Type="http://schemas.openxmlformats.org/officeDocument/2006/relationships/image" Target="../media/image123.png"/><Relationship Id="rId5" Type="http://schemas.openxmlformats.org/officeDocument/2006/relationships/image" Target="../media/image81.png"/><Relationship Id="rId15" Type="http://schemas.openxmlformats.org/officeDocument/2006/relationships/image" Target="../media/image106.png"/><Relationship Id="rId23" Type="http://schemas.openxmlformats.org/officeDocument/2006/relationships/image" Target="../media/image114.png"/><Relationship Id="rId28" Type="http://schemas.openxmlformats.org/officeDocument/2006/relationships/image" Target="../media/image119.png"/><Relationship Id="rId36" Type="http://schemas.openxmlformats.org/officeDocument/2006/relationships/image" Target="../media/image127.png"/><Relationship Id="rId10" Type="http://schemas.openxmlformats.org/officeDocument/2006/relationships/image" Target="../media/image72.png"/><Relationship Id="rId19" Type="http://schemas.openxmlformats.org/officeDocument/2006/relationships/image" Target="../media/image110.png"/><Relationship Id="rId31" Type="http://schemas.openxmlformats.org/officeDocument/2006/relationships/image" Target="../media/image122.png"/><Relationship Id="rId4" Type="http://schemas.openxmlformats.org/officeDocument/2006/relationships/image" Target="../media/image101.png"/><Relationship Id="rId9" Type="http://schemas.openxmlformats.org/officeDocument/2006/relationships/image" Target="../media/image71.png"/><Relationship Id="rId14" Type="http://schemas.openxmlformats.org/officeDocument/2006/relationships/image" Target="../media/image105.png"/><Relationship Id="rId22" Type="http://schemas.openxmlformats.org/officeDocument/2006/relationships/image" Target="../media/image113.png"/><Relationship Id="rId27" Type="http://schemas.openxmlformats.org/officeDocument/2006/relationships/image" Target="../media/image118.png"/><Relationship Id="rId30" Type="http://schemas.openxmlformats.org/officeDocument/2006/relationships/image" Target="../media/image121.png"/><Relationship Id="rId35" Type="http://schemas.openxmlformats.org/officeDocument/2006/relationships/image" Target="../media/image126.png"/><Relationship Id="rId8" Type="http://schemas.openxmlformats.org/officeDocument/2006/relationships/image" Target="../media/image103.png"/></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jp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webp"/><Relationship Id="rId4" Type="http://schemas.openxmlformats.org/officeDocument/2006/relationships/image" Target="../media/image39.jpg"/></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9.png"/><Relationship Id="rId1" Type="http://schemas.openxmlformats.org/officeDocument/2006/relationships/slideLayout" Target="../slideLayouts/slideLayout9.xml"/><Relationship Id="rId5" Type="http://schemas.microsoft.com/office/2007/relationships/hdphoto" Target="../media/hdphoto3.wdp"/><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 Id="rId5" Type="http://schemas.openxmlformats.org/officeDocument/2006/relationships/image" Target="../media/image62.png"/><Relationship Id="rId4" Type="http://schemas.openxmlformats.org/officeDocument/2006/relationships/image" Target="../media/image6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emf"/><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75.png"/><Relationship Id="rId5" Type="http://schemas.openxmlformats.org/officeDocument/2006/relationships/image" Target="../media/image70.png"/><Relationship Id="rId10" Type="http://schemas.openxmlformats.org/officeDocument/2006/relationships/image" Target="../media/image79.png"/><Relationship Id="rId4" Type="http://schemas.openxmlformats.org/officeDocument/2006/relationships/image" Target="../media/image68.png"/><Relationship Id="rId9" Type="http://schemas.openxmlformats.org/officeDocument/2006/relationships/image" Target="../media/image78.png"/></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9.xml"/><Relationship Id="rId4" Type="http://schemas.openxmlformats.org/officeDocument/2006/relationships/image" Target="../media/image83.png"/></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9.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65172" y="948018"/>
            <a:ext cx="8520600" cy="1045127"/>
          </a:xfrm>
          <a:prstGeom prst="rect">
            <a:avLst/>
          </a:prstGeom>
        </p:spPr>
        <p:txBody>
          <a:bodyPr spcFirstLastPara="1" wrap="square" lIns="91425" tIns="91425" rIns="91425" bIns="91425" anchor="b" anchorCtr="0">
            <a:noAutofit/>
          </a:bodyPr>
          <a:lstStyle/>
          <a:p>
            <a:pPr lvl="0">
              <a:lnSpc>
                <a:spcPct val="90000"/>
              </a:lnSpc>
              <a:buSzPct val="100000"/>
            </a:pPr>
            <a:r>
              <a:rPr lang="en-IN" sz="3600" b="1" dirty="0" smtClean="0">
                <a:solidFill>
                  <a:srgbClr val="0070C0"/>
                </a:solidFill>
                <a:latin typeface="Century Schoolbook" panose="02040604050505020304" pitchFamily="18" charset="0"/>
              </a:rPr>
              <a:t>Evolution of AI: From Rule-based to Generative Models</a:t>
            </a:r>
            <a:endParaRPr sz="3600" b="1" i="1" dirty="0">
              <a:solidFill>
                <a:srgbClr val="00B050"/>
              </a:solidFill>
              <a:latin typeface="Times New Roman" panose="02020603050405020304" pitchFamily="18" charset="0"/>
              <a:ea typeface="Quattrocento Sans"/>
              <a:cs typeface="Times New Roman" panose="02020603050405020304" pitchFamily="18" charset="0"/>
              <a:sym typeface="Quattrocento Sans"/>
            </a:endParaRPr>
          </a:p>
        </p:txBody>
      </p:sp>
      <p:sp>
        <p:nvSpPr>
          <p:cNvPr id="55" name="Google Shape;55;p13"/>
          <p:cNvSpPr txBox="1">
            <a:spLocks noGrp="1"/>
          </p:cNvSpPr>
          <p:nvPr>
            <p:ph type="subTitle" idx="1"/>
          </p:nvPr>
        </p:nvSpPr>
        <p:spPr>
          <a:xfrm>
            <a:off x="391213" y="2416472"/>
            <a:ext cx="8520600" cy="1495200"/>
          </a:xfrm>
          <a:prstGeom prst="rect">
            <a:avLst/>
          </a:prstGeom>
        </p:spPr>
        <p:txBody>
          <a:bodyPr spcFirstLastPara="1" wrap="square" lIns="91425" tIns="91425" rIns="91425" bIns="91425" anchor="t" anchorCtr="0">
            <a:normAutofit fontScale="77500" lnSpcReduction="20000"/>
          </a:bodyPr>
          <a:lstStyle/>
          <a:p>
            <a:pPr marL="0" lvl="0" indent="0" algn="ctr" rtl="0">
              <a:lnSpc>
                <a:spcPct val="80000"/>
              </a:lnSpc>
              <a:spcBef>
                <a:spcPts val="400"/>
              </a:spcBef>
              <a:spcAft>
                <a:spcPts val="0"/>
              </a:spcAft>
              <a:buClr>
                <a:srgbClr val="3F3F3F"/>
              </a:buClr>
              <a:buSzPts val="2000"/>
              <a:buFont typeface="Arial"/>
              <a:buNone/>
            </a:pPr>
            <a:r>
              <a:rPr lang="en-IN" sz="3100" b="1" dirty="0">
                <a:solidFill>
                  <a:srgbClr val="000099"/>
                </a:solidFill>
                <a:latin typeface="Times New Roman" panose="02020603050405020304" pitchFamily="18" charset="0"/>
                <a:cs typeface="Times New Roman" panose="02020603050405020304" pitchFamily="18" charset="0"/>
              </a:rPr>
              <a:t>Jiaul Paik</a:t>
            </a:r>
          </a:p>
          <a:p>
            <a:pPr marL="0" lvl="0" indent="0" algn="ctr" rtl="0">
              <a:lnSpc>
                <a:spcPct val="80000"/>
              </a:lnSpc>
              <a:spcBef>
                <a:spcPts val="400"/>
              </a:spcBef>
              <a:spcAft>
                <a:spcPts val="0"/>
              </a:spcAft>
              <a:buClr>
                <a:srgbClr val="3F3F3F"/>
              </a:buClr>
              <a:buSzPts val="2000"/>
              <a:buFont typeface="Arial"/>
              <a:buNone/>
            </a:pPr>
            <a:endParaRPr lang="en-IN" sz="2400" b="1" dirty="0">
              <a:solidFill>
                <a:srgbClr val="000099"/>
              </a:solidFill>
              <a:latin typeface="Times New Roman" panose="02020603050405020304" pitchFamily="18" charset="0"/>
              <a:cs typeface="Times New Roman" panose="02020603050405020304" pitchFamily="18" charset="0"/>
            </a:endParaRPr>
          </a:p>
          <a:p>
            <a:pPr marL="0" lvl="0" indent="0" algn="ctr" rtl="0">
              <a:lnSpc>
                <a:spcPct val="80000"/>
              </a:lnSpc>
              <a:spcBef>
                <a:spcPts val="400"/>
              </a:spcBef>
              <a:spcAft>
                <a:spcPts val="0"/>
              </a:spcAft>
              <a:buClr>
                <a:srgbClr val="3F3F3F"/>
              </a:buClr>
              <a:buSzPts val="2000"/>
              <a:buFont typeface="Arial"/>
              <a:buNone/>
            </a:pPr>
            <a:r>
              <a:rPr lang="en-IN" sz="2000" b="1" dirty="0">
                <a:solidFill>
                  <a:schemeClr val="accent1">
                    <a:lumMod val="50000"/>
                  </a:schemeClr>
                </a:solidFill>
                <a:latin typeface="Times New Roman" panose="02020603050405020304" pitchFamily="18" charset="0"/>
                <a:cs typeface="Times New Roman" panose="02020603050405020304" pitchFamily="18" charset="0"/>
              </a:rPr>
              <a:t>Department of AI</a:t>
            </a:r>
            <a:endParaRPr sz="2000" b="1" dirty="0">
              <a:solidFill>
                <a:schemeClr val="accent1">
                  <a:lumMod val="50000"/>
                </a:schemeClr>
              </a:solidFill>
              <a:latin typeface="Times New Roman" panose="02020603050405020304" pitchFamily="18" charset="0"/>
              <a:cs typeface="Times New Roman" panose="02020603050405020304" pitchFamily="18" charset="0"/>
            </a:endParaRPr>
          </a:p>
          <a:p>
            <a:pPr marL="0" lvl="0" indent="0" algn="ctr" rtl="0">
              <a:lnSpc>
                <a:spcPct val="80000"/>
              </a:lnSpc>
              <a:spcBef>
                <a:spcPts val="400"/>
              </a:spcBef>
              <a:spcAft>
                <a:spcPts val="0"/>
              </a:spcAft>
              <a:buClr>
                <a:srgbClr val="3F3F3F"/>
              </a:buClr>
              <a:buSzPts val="2000"/>
              <a:buFont typeface="Arial"/>
              <a:buNone/>
            </a:pPr>
            <a:r>
              <a:rPr lang="en" sz="2000" b="1" dirty="0">
                <a:solidFill>
                  <a:schemeClr val="accent1">
                    <a:lumMod val="50000"/>
                  </a:schemeClr>
                </a:solidFill>
                <a:latin typeface="Times New Roman" panose="02020603050405020304" pitchFamily="18" charset="0"/>
                <a:cs typeface="Times New Roman" panose="02020603050405020304" pitchFamily="18" charset="0"/>
              </a:rPr>
              <a:t>IIT Kharagpur</a:t>
            </a:r>
          </a:p>
          <a:p>
            <a:pPr marL="0" lvl="0" indent="0" algn="ctr" rtl="0">
              <a:lnSpc>
                <a:spcPct val="80000"/>
              </a:lnSpc>
              <a:spcBef>
                <a:spcPts val="400"/>
              </a:spcBef>
              <a:spcAft>
                <a:spcPts val="0"/>
              </a:spcAft>
              <a:buClr>
                <a:srgbClr val="3F3F3F"/>
              </a:buClr>
              <a:buSzPts val="2000"/>
              <a:buFont typeface="Arial"/>
              <a:buNone/>
            </a:pPr>
            <a:endParaRPr sz="2000" dirty="0">
              <a:solidFill>
                <a:schemeClr val="accent1">
                  <a:lumMod val="50000"/>
                </a:schemeClr>
              </a:solidFill>
            </a:endParaRPr>
          </a:p>
          <a:p>
            <a:pPr marL="0" lvl="0" indent="0" algn="ctr" rtl="0">
              <a:lnSpc>
                <a:spcPct val="80000"/>
              </a:lnSpc>
              <a:spcBef>
                <a:spcPts val="400"/>
              </a:spcBef>
              <a:spcAft>
                <a:spcPts val="0"/>
              </a:spcAft>
              <a:buClr>
                <a:srgbClr val="3F3F3F"/>
              </a:buClr>
              <a:buSzPts val="2000"/>
              <a:buFont typeface="Arial"/>
              <a:buNone/>
            </a:pPr>
            <a:r>
              <a:rPr lang="en-IN" sz="1800" i="1" dirty="0">
                <a:solidFill>
                  <a:srgbClr val="7030A0"/>
                </a:solidFill>
              </a:rPr>
              <a:t>jiaul@ai.iitkgp.ac.in</a:t>
            </a:r>
            <a:endParaRPr sz="1800" i="1" dirty="0">
              <a:solidFill>
                <a:srgbClr val="7030A0"/>
              </a:solidFill>
            </a:endParaRPr>
          </a:p>
        </p:txBody>
      </p:sp>
      <p:sp>
        <p:nvSpPr>
          <p:cNvPr id="56" name="Google Shape;56;p13"/>
          <p:cNvSpPr txBox="1"/>
          <p:nvPr/>
        </p:nvSpPr>
        <p:spPr>
          <a:xfrm>
            <a:off x="231700" y="208525"/>
            <a:ext cx="1923000" cy="64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 name="Rectangle 5"/>
          <p:cNvSpPr/>
          <p:nvPr/>
        </p:nvSpPr>
        <p:spPr>
          <a:xfrm>
            <a:off x="1944757" y="4470245"/>
            <a:ext cx="5307496" cy="307777"/>
          </a:xfrm>
          <a:prstGeom prst="rect">
            <a:avLst/>
          </a:prstGeom>
        </p:spPr>
        <p:txBody>
          <a:bodyPr wrap="square">
            <a:spAutoFit/>
          </a:bodyPr>
          <a:lstStyle/>
          <a:p>
            <a:r>
              <a:rPr lang="en-US" dirty="0">
                <a:latin typeface="Arial" panose="020B0604020202020204" pitchFamily="34" charset="0"/>
              </a:rPr>
              <a:t>© </a:t>
            </a:r>
            <a:r>
              <a:rPr lang="en-US" dirty="0" smtClean="0">
                <a:latin typeface="Arial" panose="020B0604020202020204" pitchFamily="34" charset="0"/>
              </a:rPr>
              <a:t>2026 </a:t>
            </a:r>
            <a:r>
              <a:rPr lang="en-US" dirty="0">
                <a:latin typeface="Arial" panose="020B0604020202020204" pitchFamily="34" charset="0"/>
              </a:rPr>
              <a:t>IITKGP AI4ICPS I Hub Foundation. All rights reserved.</a:t>
            </a:r>
            <a:endParaRPr lang="en-US" dirty="0">
              <a:effectLst/>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E7E1A-426F-4422-A0F5-B3485280250B}"/>
              </a:ext>
            </a:extLst>
          </p:cNvPr>
          <p:cNvSpPr>
            <a:spLocks noGrp="1"/>
          </p:cNvSpPr>
          <p:nvPr>
            <p:ph type="title"/>
          </p:nvPr>
        </p:nvSpPr>
        <p:spPr/>
        <p:txBody>
          <a:bodyPr>
            <a:normAutofit fontScale="90000"/>
          </a:bodyPr>
          <a:lstStyle/>
          <a:p>
            <a:r>
              <a:rPr lang="en-IN" dirty="0"/>
              <a:t>Types of AI</a:t>
            </a:r>
          </a:p>
        </p:txBody>
      </p:sp>
      <p:sp>
        <p:nvSpPr>
          <p:cNvPr id="3" name="Content Placeholder 2">
            <a:extLst>
              <a:ext uri="{FF2B5EF4-FFF2-40B4-BE49-F238E27FC236}">
                <a16:creationId xmlns:a16="http://schemas.microsoft.com/office/drawing/2014/main" id="{484A9CC7-7A81-4F6A-8584-0945469DADB6}"/>
              </a:ext>
            </a:extLst>
          </p:cNvPr>
          <p:cNvSpPr>
            <a:spLocks noGrp="1"/>
          </p:cNvSpPr>
          <p:nvPr>
            <p:ph idx="1"/>
          </p:nvPr>
        </p:nvSpPr>
        <p:spPr/>
        <p:txBody>
          <a:bodyPr/>
          <a:lstStyle/>
          <a:p>
            <a:r>
              <a:rPr lang="en-IN" dirty="0"/>
              <a:t>Artificial Narrow Intelligence (ANI)</a:t>
            </a:r>
          </a:p>
          <a:p>
            <a:endParaRPr lang="en-IN" dirty="0"/>
          </a:p>
          <a:p>
            <a:endParaRPr lang="en-IN" dirty="0"/>
          </a:p>
          <a:p>
            <a:r>
              <a:rPr lang="en-IN" dirty="0"/>
              <a:t>Artificial general Intelligence (AGI)</a:t>
            </a:r>
          </a:p>
          <a:p>
            <a:endParaRPr lang="en-IN" dirty="0"/>
          </a:p>
          <a:p>
            <a:endParaRPr lang="en-IN" dirty="0"/>
          </a:p>
          <a:p>
            <a:r>
              <a:rPr lang="en-IN" dirty="0"/>
              <a:t>Artificial Super Intelligence (ASI)</a:t>
            </a:r>
          </a:p>
        </p:txBody>
      </p:sp>
      <p:sp>
        <p:nvSpPr>
          <p:cNvPr id="4" name="Slide Number Placeholder 3">
            <a:extLst>
              <a:ext uri="{FF2B5EF4-FFF2-40B4-BE49-F238E27FC236}">
                <a16:creationId xmlns:a16="http://schemas.microsoft.com/office/drawing/2014/main" id="{A6D4AB50-AB30-4791-B415-5C131125FBAD}"/>
              </a:ext>
            </a:extLst>
          </p:cNvPr>
          <p:cNvSpPr>
            <a:spLocks noGrp="1"/>
          </p:cNvSpPr>
          <p:nvPr>
            <p:ph type="sldNum" sz="quarter" idx="12"/>
          </p:nvPr>
        </p:nvSpPr>
        <p:spPr/>
        <p:txBody>
          <a:bodyPr/>
          <a:lstStyle/>
          <a:p>
            <a:fld id="{2C7DD252-A74E-4E8E-A6B4-FCD6DE8F900F}" type="slidenum">
              <a:rPr lang="en-IN" smtClean="0"/>
              <a:t>10</a:t>
            </a:fld>
            <a:endParaRPr lang="en-IN"/>
          </a:p>
        </p:txBody>
      </p:sp>
    </p:spTree>
    <p:extLst>
      <p:ext uri="{BB962C8B-B14F-4D97-AF65-F5344CB8AC3E}">
        <p14:creationId xmlns:p14="http://schemas.microsoft.com/office/powerpoint/2010/main" val="35870328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5985" y="117198"/>
            <a:ext cx="7886700" cy="411956"/>
          </a:xfrm>
        </p:spPr>
        <p:txBody>
          <a:bodyPr>
            <a:normAutofit fontScale="90000"/>
          </a:bodyPr>
          <a:lstStyle/>
          <a:p>
            <a:r>
              <a:rPr lang="en-IN" dirty="0"/>
              <a:t>Types of AI</a:t>
            </a:r>
          </a:p>
        </p:txBody>
      </p:sp>
      <p:sp>
        <p:nvSpPr>
          <p:cNvPr id="4" name="Slide Number Placeholder 3"/>
          <p:cNvSpPr>
            <a:spLocks noGrp="1"/>
          </p:cNvSpPr>
          <p:nvPr>
            <p:ph type="sldNum" sz="quarter" idx="12"/>
          </p:nvPr>
        </p:nvSpPr>
        <p:spPr/>
        <p:txBody>
          <a:bodyPr/>
          <a:lstStyle/>
          <a:p>
            <a:fld id="{2C7DD252-A74E-4E8E-A6B4-FCD6DE8F900F}" type="slidenum">
              <a:rPr lang="en-IN" smtClean="0"/>
              <a:t>11</a:t>
            </a:fld>
            <a:endParaRPr lang="en-IN"/>
          </a:p>
        </p:txBody>
      </p:sp>
      <p:graphicFrame>
        <p:nvGraphicFramePr>
          <p:cNvPr id="8" name="Diagram 7"/>
          <p:cNvGraphicFramePr/>
          <p:nvPr>
            <p:extLst/>
          </p:nvPr>
        </p:nvGraphicFramePr>
        <p:xfrm>
          <a:off x="1199804" y="840184"/>
          <a:ext cx="6531033"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75149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505" y="115602"/>
            <a:ext cx="8317923" cy="592758"/>
          </a:xfrm>
        </p:spPr>
        <p:txBody>
          <a:bodyPr>
            <a:normAutofit fontScale="90000"/>
          </a:bodyPr>
          <a:lstStyle/>
          <a:p>
            <a:r>
              <a:rPr lang="en-US" dirty="0">
                <a:solidFill>
                  <a:srgbClr val="002060"/>
                </a:solidFill>
                <a:latin typeface="Times New Roman" panose="02020603050405020304" pitchFamily="18" charset="0"/>
                <a:cs typeface="Times New Roman" panose="02020603050405020304" pitchFamily="18" charset="0"/>
              </a:rPr>
              <a:t>Typical “narrow” </a:t>
            </a:r>
            <a:r>
              <a:rPr lang="en-US" dirty="0" smtClean="0">
                <a:solidFill>
                  <a:srgbClr val="002060"/>
                </a:solidFill>
                <a:latin typeface="Times New Roman" panose="02020603050405020304" pitchFamily="18" charset="0"/>
                <a:cs typeface="Times New Roman" panose="02020603050405020304" pitchFamily="18" charset="0"/>
              </a:rPr>
              <a:t>tasks: </a:t>
            </a:r>
            <a:r>
              <a:rPr lang="en-US" dirty="0">
                <a:solidFill>
                  <a:srgbClr val="002060"/>
                </a:solidFill>
                <a:latin typeface="Times New Roman" panose="02020603050405020304" pitchFamily="18" charset="0"/>
                <a:cs typeface="Times New Roman" panose="02020603050405020304" pitchFamily="18" charset="0"/>
              </a:rPr>
              <a:t>vision, </a:t>
            </a:r>
            <a:r>
              <a:rPr lang="en-US" dirty="0" smtClean="0">
                <a:solidFill>
                  <a:srgbClr val="002060"/>
                </a:solidFill>
                <a:latin typeface="Times New Roman" panose="02020603050405020304" pitchFamily="18" charset="0"/>
                <a:cs typeface="Times New Roman" panose="02020603050405020304" pitchFamily="18" charset="0"/>
              </a:rPr>
              <a:t>NLP, </a:t>
            </a:r>
            <a:r>
              <a:rPr lang="en-US" dirty="0">
                <a:solidFill>
                  <a:srgbClr val="002060"/>
                </a:solidFill>
                <a:latin typeface="Times New Roman" panose="02020603050405020304" pitchFamily="18" charset="0"/>
                <a:cs typeface="Times New Roman" panose="02020603050405020304" pitchFamily="18" charset="0"/>
              </a:rPr>
              <a:t>and </a:t>
            </a:r>
            <a:r>
              <a:rPr lang="en-US" dirty="0" smtClean="0">
                <a:solidFill>
                  <a:srgbClr val="002060"/>
                </a:solidFill>
                <a:latin typeface="Times New Roman" panose="02020603050405020304" pitchFamily="18" charset="0"/>
                <a:cs typeface="Times New Roman" panose="02020603050405020304" pitchFamily="18" charset="0"/>
              </a:rPr>
              <a:t>Planning</a:t>
            </a:r>
            <a:r>
              <a:rPr lang="en-US" dirty="0">
                <a:solidFill>
                  <a:srgbClr val="002060"/>
                </a:solidFill>
                <a:latin typeface="Times New Roman" panose="02020603050405020304" pitchFamily="18" charset="0"/>
                <a:cs typeface="Times New Roman" panose="02020603050405020304" pitchFamily="18" charset="0"/>
              </a:rPr>
              <a:t>.</a:t>
            </a:r>
          </a:p>
        </p:txBody>
      </p:sp>
      <p:pic>
        <p:nvPicPr>
          <p:cNvPr id="3" name="Picture 2"/>
          <p:cNvPicPr>
            <a:picLocks noChangeAspect="1"/>
          </p:cNvPicPr>
          <p:nvPr/>
        </p:nvPicPr>
        <p:blipFill rotWithShape="1">
          <a:blip r:embed="rId3"/>
          <a:srcRect l="11921" r="20062"/>
          <a:stretch/>
        </p:blipFill>
        <p:spPr>
          <a:xfrm>
            <a:off x="805416" y="1757272"/>
            <a:ext cx="2368402" cy="2328665"/>
          </a:xfrm>
          <a:prstGeom prst="rect">
            <a:avLst/>
          </a:prstGeom>
          <a:ln>
            <a:solidFill>
              <a:schemeClr val="tx1"/>
            </a:solidFill>
          </a:ln>
        </p:spPr>
      </p:pic>
      <p:pic>
        <p:nvPicPr>
          <p:cNvPr id="4" name="Picture 3"/>
          <p:cNvPicPr>
            <a:picLocks noChangeAspect="1"/>
          </p:cNvPicPr>
          <p:nvPr/>
        </p:nvPicPr>
        <p:blipFill rotWithShape="1">
          <a:blip r:embed="rId4"/>
          <a:srcRect l="18538" r="13468"/>
          <a:stretch/>
        </p:blipFill>
        <p:spPr>
          <a:xfrm>
            <a:off x="5971510" y="1757272"/>
            <a:ext cx="2543840" cy="2328665"/>
          </a:xfrm>
          <a:prstGeom prst="rect">
            <a:avLst/>
          </a:prstGeom>
          <a:ln>
            <a:solidFill>
              <a:schemeClr val="tx1"/>
            </a:solidFill>
          </a:ln>
        </p:spPr>
      </p:pic>
      <p:pic>
        <p:nvPicPr>
          <p:cNvPr id="5" name="Picture 4"/>
          <p:cNvPicPr>
            <a:picLocks noChangeAspect="1"/>
          </p:cNvPicPr>
          <p:nvPr/>
        </p:nvPicPr>
        <p:blipFill>
          <a:blip r:embed="rId5"/>
          <a:stretch>
            <a:fillRect/>
          </a:stretch>
        </p:blipFill>
        <p:spPr>
          <a:xfrm>
            <a:off x="3758929" y="1757272"/>
            <a:ext cx="1627469" cy="2328665"/>
          </a:xfrm>
          <a:prstGeom prst="rect">
            <a:avLst/>
          </a:prstGeom>
          <a:ln>
            <a:solidFill>
              <a:schemeClr val="tx1"/>
            </a:solidFill>
          </a:ln>
        </p:spPr>
      </p:pic>
      <p:sp>
        <p:nvSpPr>
          <p:cNvPr id="7" name="Slide Number Placeholder 6"/>
          <p:cNvSpPr>
            <a:spLocks noGrp="1"/>
          </p:cNvSpPr>
          <p:nvPr>
            <p:ph type="sldNum" sz="quarter" idx="12"/>
          </p:nvPr>
        </p:nvSpPr>
        <p:spPr/>
        <p:txBody>
          <a:bodyPr/>
          <a:lstStyle/>
          <a:p>
            <a:fld id="{87C2FF89-AFF4-4BA3-99C7-75CC2A16707C}" type="slidenum">
              <a:rPr lang="en-US" smtClean="0"/>
              <a:t>12</a:t>
            </a:fld>
            <a:endParaRPr lang="en-US"/>
          </a:p>
        </p:txBody>
      </p:sp>
    </p:spTree>
    <p:extLst>
      <p:ext uri="{BB962C8B-B14F-4D97-AF65-F5344CB8AC3E}">
        <p14:creationId xmlns:p14="http://schemas.microsoft.com/office/powerpoint/2010/main" val="320151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51000" y="110172"/>
            <a:ext cx="7886700" cy="511709"/>
          </a:xfrm>
        </p:spPr>
        <p:txBody>
          <a:bodyPr>
            <a:normAutofit fontScale="90000"/>
          </a:bodyPr>
          <a:lstStyle/>
          <a:p>
            <a:r>
              <a:rPr lang="en-US" dirty="0" smtClean="0">
                <a:solidFill>
                  <a:srgbClr val="002060"/>
                </a:solidFill>
                <a:latin typeface="Times New Roman" panose="02020603050405020304" pitchFamily="18" charset="0"/>
                <a:cs typeface="Times New Roman" panose="02020603050405020304" pitchFamily="18" charset="0"/>
              </a:rPr>
              <a:t>AI </a:t>
            </a:r>
            <a:r>
              <a:rPr lang="en-US" dirty="0">
                <a:solidFill>
                  <a:srgbClr val="002060"/>
                </a:solidFill>
                <a:latin typeface="Times New Roman" panose="02020603050405020304" pitchFamily="18" charset="0"/>
                <a:cs typeface="Times New Roman" panose="02020603050405020304" pitchFamily="18" charset="0"/>
              </a:rPr>
              <a:t>&amp; Machine Learning &amp; Deep Learning</a:t>
            </a:r>
            <a:endParaRPr lang="en-IN" dirty="0">
              <a:solidFill>
                <a:srgbClr val="00206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C7DD252-A74E-4E8E-A6B4-FCD6DE8F900F}" type="slidenum">
              <a:rPr lang="en-IN" smtClean="0"/>
              <a:t>13</a:t>
            </a:fld>
            <a:endParaRPr lang="en-IN"/>
          </a:p>
        </p:txBody>
      </p:sp>
      <p:graphicFrame>
        <p:nvGraphicFramePr>
          <p:cNvPr id="6" name="Diagram 5"/>
          <p:cNvGraphicFramePr/>
          <p:nvPr>
            <p:extLst/>
          </p:nvPr>
        </p:nvGraphicFramePr>
        <p:xfrm>
          <a:off x="3313315" y="78913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Straight Arrow Connector 8"/>
          <p:cNvCxnSpPr/>
          <p:nvPr/>
        </p:nvCxnSpPr>
        <p:spPr>
          <a:xfrm flipV="1">
            <a:off x="2419351" y="1282700"/>
            <a:ext cx="3663950" cy="25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Rounded Rectangle 10"/>
          <p:cNvSpPr/>
          <p:nvPr/>
        </p:nvSpPr>
        <p:spPr>
          <a:xfrm>
            <a:off x="304800" y="1000125"/>
            <a:ext cx="2114550" cy="59055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1050" dirty="0"/>
              <a:t>Main branch</a:t>
            </a:r>
            <a:endParaRPr lang="en-IN" sz="1050" dirty="0"/>
          </a:p>
        </p:txBody>
      </p:sp>
      <p:cxnSp>
        <p:nvCxnSpPr>
          <p:cNvPr id="12" name="Straight Arrow Connector 11"/>
          <p:cNvCxnSpPr/>
          <p:nvPr/>
        </p:nvCxnSpPr>
        <p:spPr>
          <a:xfrm flipV="1">
            <a:off x="2419350" y="2057581"/>
            <a:ext cx="3257550" cy="127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ounded Rectangle 12"/>
          <p:cNvSpPr/>
          <p:nvPr/>
        </p:nvSpPr>
        <p:spPr>
          <a:xfrm>
            <a:off x="304800" y="1762307"/>
            <a:ext cx="2114550" cy="59055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1050" dirty="0"/>
              <a:t>Focuses on learning from data</a:t>
            </a:r>
            <a:endParaRPr lang="en-IN" sz="1050" dirty="0"/>
          </a:p>
        </p:txBody>
      </p:sp>
      <p:cxnSp>
        <p:nvCxnSpPr>
          <p:cNvPr id="16" name="Straight Arrow Connector 15"/>
          <p:cNvCxnSpPr/>
          <p:nvPr/>
        </p:nvCxnSpPr>
        <p:spPr>
          <a:xfrm flipV="1">
            <a:off x="2419350" y="3047390"/>
            <a:ext cx="3175000" cy="357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Rounded Rectangle 16"/>
          <p:cNvSpPr/>
          <p:nvPr/>
        </p:nvSpPr>
        <p:spPr>
          <a:xfrm>
            <a:off x="304800" y="2762186"/>
            <a:ext cx="2114550" cy="59055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1050" dirty="0"/>
              <a:t>Subset of ML based on Artificial Neural nets (ANN)</a:t>
            </a:r>
            <a:endParaRPr lang="en-IN" sz="1050" dirty="0"/>
          </a:p>
        </p:txBody>
      </p:sp>
      <p:cxnSp>
        <p:nvCxnSpPr>
          <p:cNvPr id="19" name="Straight Arrow Connector 18"/>
          <p:cNvCxnSpPr/>
          <p:nvPr/>
        </p:nvCxnSpPr>
        <p:spPr>
          <a:xfrm flipV="1">
            <a:off x="2419351" y="4064001"/>
            <a:ext cx="3111500" cy="60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Rounded Rectangle 19"/>
          <p:cNvSpPr/>
          <p:nvPr/>
        </p:nvSpPr>
        <p:spPr>
          <a:xfrm>
            <a:off x="304800" y="3762067"/>
            <a:ext cx="2114550" cy="59055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1050" dirty="0"/>
              <a:t>ANN models that generate new data, very similar to human made data</a:t>
            </a:r>
            <a:endParaRPr lang="en-IN" sz="1050" dirty="0"/>
          </a:p>
        </p:txBody>
      </p:sp>
    </p:spTree>
    <p:extLst>
      <p:ext uri="{BB962C8B-B14F-4D97-AF65-F5344CB8AC3E}">
        <p14:creationId xmlns:p14="http://schemas.microsoft.com/office/powerpoint/2010/main" val="16434697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C7DD252-A74E-4E8E-A6B4-FCD6DE8F900F}" type="slidenum">
              <a:rPr lang="en-IN" smtClean="0"/>
              <a:t>14</a:t>
            </a:fld>
            <a:endParaRPr lang="en-IN"/>
          </a:p>
        </p:txBody>
      </p:sp>
      <p:sp>
        <p:nvSpPr>
          <p:cNvPr id="5" name="Title 1">
            <a:extLst>
              <a:ext uri="{FF2B5EF4-FFF2-40B4-BE49-F238E27FC236}">
                <a16:creationId xmlns:a16="http://schemas.microsoft.com/office/drawing/2014/main" id="{EF0FEF02-3C8B-46B8-9301-79AF437F1526}"/>
              </a:ext>
            </a:extLst>
          </p:cNvPr>
          <p:cNvSpPr>
            <a:spLocks noGrp="1"/>
          </p:cNvSpPr>
          <p:nvPr>
            <p:ph type="title"/>
          </p:nvPr>
        </p:nvSpPr>
        <p:spPr>
          <a:xfrm>
            <a:off x="585758" y="2200880"/>
            <a:ext cx="7886700" cy="549116"/>
          </a:xfrm>
        </p:spPr>
        <p:txBody>
          <a:bodyPr>
            <a:noAutofit/>
          </a:bodyPr>
          <a:lstStyle/>
          <a:p>
            <a:pPr algn="ctr"/>
            <a:r>
              <a:rPr lang="en-IN" sz="3000" dirty="0"/>
              <a:t>A </a:t>
            </a:r>
            <a:r>
              <a:rPr lang="en-IN" sz="3000" dirty="0" smtClean="0"/>
              <a:t>Brief </a:t>
            </a:r>
            <a:r>
              <a:rPr lang="en-IN" sz="3000" dirty="0" smtClean="0"/>
              <a:t>History </a:t>
            </a:r>
            <a:r>
              <a:rPr lang="en-IN" sz="3000" dirty="0"/>
              <a:t>of AI</a:t>
            </a:r>
          </a:p>
        </p:txBody>
      </p:sp>
    </p:spTree>
    <p:extLst>
      <p:ext uri="{BB962C8B-B14F-4D97-AF65-F5344CB8AC3E}">
        <p14:creationId xmlns:p14="http://schemas.microsoft.com/office/powerpoint/2010/main" val="368472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FEF02-3C8B-46B8-9301-79AF437F1526}"/>
              </a:ext>
            </a:extLst>
          </p:cNvPr>
          <p:cNvSpPr>
            <a:spLocks noGrp="1"/>
          </p:cNvSpPr>
          <p:nvPr>
            <p:ph type="title"/>
          </p:nvPr>
        </p:nvSpPr>
        <p:spPr>
          <a:xfrm>
            <a:off x="1670725" y="120288"/>
            <a:ext cx="7886700" cy="549116"/>
          </a:xfrm>
        </p:spPr>
        <p:txBody>
          <a:bodyPr>
            <a:normAutofit fontScale="90000"/>
          </a:bodyPr>
          <a:lstStyle/>
          <a:p>
            <a:r>
              <a:rPr lang="en-IN" dirty="0"/>
              <a:t>A </a:t>
            </a:r>
            <a:r>
              <a:rPr lang="en-IN" dirty="0" smtClean="0"/>
              <a:t>Brief </a:t>
            </a:r>
            <a:r>
              <a:rPr lang="en-IN" dirty="0" smtClean="0"/>
              <a:t>History </a:t>
            </a:r>
            <a:r>
              <a:rPr lang="en-IN" dirty="0"/>
              <a:t>of AI</a:t>
            </a:r>
          </a:p>
        </p:txBody>
      </p:sp>
      <p:sp>
        <p:nvSpPr>
          <p:cNvPr id="4" name="Slide Number Placeholder 3">
            <a:extLst>
              <a:ext uri="{FF2B5EF4-FFF2-40B4-BE49-F238E27FC236}">
                <a16:creationId xmlns:a16="http://schemas.microsoft.com/office/drawing/2014/main" id="{5B30E50B-655E-41F0-A8A6-4552D74B441D}"/>
              </a:ext>
            </a:extLst>
          </p:cNvPr>
          <p:cNvSpPr>
            <a:spLocks noGrp="1"/>
          </p:cNvSpPr>
          <p:nvPr>
            <p:ph type="sldNum" sz="quarter" idx="12"/>
          </p:nvPr>
        </p:nvSpPr>
        <p:spPr/>
        <p:txBody>
          <a:bodyPr/>
          <a:lstStyle/>
          <a:p>
            <a:fld id="{2C7DD252-A74E-4E8E-A6B4-FCD6DE8F900F}" type="slidenum">
              <a:rPr lang="en-IN" smtClean="0"/>
              <a:t>15</a:t>
            </a:fld>
            <a:endParaRPr lang="en-IN"/>
          </a:p>
        </p:txBody>
      </p:sp>
      <p:sp>
        <p:nvSpPr>
          <p:cNvPr id="5" name="Rectangle: Rounded Corners 3">
            <a:extLst>
              <a:ext uri="{FF2B5EF4-FFF2-40B4-BE49-F238E27FC236}">
                <a16:creationId xmlns:a16="http://schemas.microsoft.com/office/drawing/2014/main" id="{329991C4-F82C-4B22-8216-01018729050C}"/>
              </a:ext>
            </a:extLst>
          </p:cNvPr>
          <p:cNvSpPr/>
          <p:nvPr/>
        </p:nvSpPr>
        <p:spPr>
          <a:xfrm>
            <a:off x="628650" y="2571751"/>
            <a:ext cx="975745" cy="51749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t>1950</a:t>
            </a:r>
          </a:p>
        </p:txBody>
      </p:sp>
      <p:sp>
        <p:nvSpPr>
          <p:cNvPr id="6" name="Rectangle: Rounded Corners 4">
            <a:extLst>
              <a:ext uri="{FF2B5EF4-FFF2-40B4-BE49-F238E27FC236}">
                <a16:creationId xmlns:a16="http://schemas.microsoft.com/office/drawing/2014/main" id="{7E54C3CD-ED9D-49AC-A44D-ECFA12923532}"/>
              </a:ext>
            </a:extLst>
          </p:cNvPr>
          <p:cNvSpPr/>
          <p:nvPr/>
        </p:nvSpPr>
        <p:spPr>
          <a:xfrm>
            <a:off x="2013879" y="2571750"/>
            <a:ext cx="975746" cy="517496"/>
          </a:xfrm>
          <a:prstGeom prst="roundRect">
            <a:avLst/>
          </a:prstGeom>
          <a:solidFill>
            <a:srgbClr val="00B0F0"/>
          </a:solidFill>
          <a:ln cap="sq"/>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t>1956</a:t>
            </a:r>
            <a:endParaRPr lang="en-IN" sz="1050" dirty="0"/>
          </a:p>
        </p:txBody>
      </p:sp>
      <p:sp>
        <p:nvSpPr>
          <p:cNvPr id="7" name="Rectangle: Rounded Corners 5">
            <a:extLst>
              <a:ext uri="{FF2B5EF4-FFF2-40B4-BE49-F238E27FC236}">
                <a16:creationId xmlns:a16="http://schemas.microsoft.com/office/drawing/2014/main" id="{CD03FEE0-8025-475D-8E45-C0A618430001}"/>
              </a:ext>
            </a:extLst>
          </p:cNvPr>
          <p:cNvSpPr/>
          <p:nvPr/>
        </p:nvSpPr>
        <p:spPr>
          <a:xfrm>
            <a:off x="3399109" y="2571750"/>
            <a:ext cx="975746" cy="5174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t>1970</a:t>
            </a:r>
            <a:endParaRPr lang="en-IN" sz="1050" dirty="0"/>
          </a:p>
        </p:txBody>
      </p:sp>
      <p:sp>
        <p:nvSpPr>
          <p:cNvPr id="8" name="Rectangle: Rounded Corners 6">
            <a:extLst>
              <a:ext uri="{FF2B5EF4-FFF2-40B4-BE49-F238E27FC236}">
                <a16:creationId xmlns:a16="http://schemas.microsoft.com/office/drawing/2014/main" id="{24D82A2E-D589-4528-9086-C89CD148EAB9}"/>
              </a:ext>
            </a:extLst>
          </p:cNvPr>
          <p:cNvSpPr/>
          <p:nvPr/>
        </p:nvSpPr>
        <p:spPr>
          <a:xfrm>
            <a:off x="4784339" y="2571750"/>
            <a:ext cx="975745" cy="5174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t>1990</a:t>
            </a:r>
            <a:endParaRPr lang="en-IN" sz="1050" dirty="0"/>
          </a:p>
        </p:txBody>
      </p:sp>
      <p:sp>
        <p:nvSpPr>
          <p:cNvPr id="9" name="Rectangle: Rounded Corners 7">
            <a:extLst>
              <a:ext uri="{FF2B5EF4-FFF2-40B4-BE49-F238E27FC236}">
                <a16:creationId xmlns:a16="http://schemas.microsoft.com/office/drawing/2014/main" id="{96786454-ED87-489C-809B-CF958BB23A3A}"/>
              </a:ext>
            </a:extLst>
          </p:cNvPr>
          <p:cNvSpPr/>
          <p:nvPr/>
        </p:nvSpPr>
        <p:spPr>
          <a:xfrm>
            <a:off x="6169568" y="2571750"/>
            <a:ext cx="975745" cy="5174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t>2010</a:t>
            </a:r>
            <a:endParaRPr lang="en-IN" sz="1050" dirty="0"/>
          </a:p>
        </p:txBody>
      </p:sp>
      <p:sp>
        <p:nvSpPr>
          <p:cNvPr id="10" name="Rectangle: Rounded Corners 8">
            <a:extLst>
              <a:ext uri="{FF2B5EF4-FFF2-40B4-BE49-F238E27FC236}">
                <a16:creationId xmlns:a16="http://schemas.microsoft.com/office/drawing/2014/main" id="{54ABADF2-B9D9-43DB-AA9F-C1CD640AADBB}"/>
              </a:ext>
            </a:extLst>
          </p:cNvPr>
          <p:cNvSpPr/>
          <p:nvPr/>
        </p:nvSpPr>
        <p:spPr>
          <a:xfrm>
            <a:off x="7539606" y="2571750"/>
            <a:ext cx="975745" cy="5174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t>2017</a:t>
            </a:r>
            <a:endParaRPr lang="en-IN" sz="1050" dirty="0"/>
          </a:p>
        </p:txBody>
      </p:sp>
      <p:cxnSp>
        <p:nvCxnSpPr>
          <p:cNvPr id="11" name="Connector: Elbow 10">
            <a:extLst>
              <a:ext uri="{FF2B5EF4-FFF2-40B4-BE49-F238E27FC236}">
                <a16:creationId xmlns:a16="http://schemas.microsoft.com/office/drawing/2014/main" id="{18664E69-C831-476C-999B-B9D4830AAB71}"/>
              </a:ext>
            </a:extLst>
          </p:cNvPr>
          <p:cNvCxnSpPr>
            <a:cxnSpLocks/>
            <a:stCxn id="5" idx="3"/>
          </p:cNvCxnSpPr>
          <p:nvPr/>
        </p:nvCxnSpPr>
        <p:spPr>
          <a:xfrm flipH="1" flipV="1">
            <a:off x="1421934" y="1698771"/>
            <a:ext cx="182461" cy="1131728"/>
          </a:xfrm>
          <a:prstGeom prst="bentConnector4">
            <a:avLst>
              <a:gd name="adj1" fmla="val -59482"/>
              <a:gd name="adj2" fmla="val 9979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7">
            <a:extLst>
              <a:ext uri="{FF2B5EF4-FFF2-40B4-BE49-F238E27FC236}">
                <a16:creationId xmlns:a16="http://schemas.microsoft.com/office/drawing/2014/main" id="{57ECE08D-8FB7-45DB-89D4-70180047239A}"/>
              </a:ext>
            </a:extLst>
          </p:cNvPr>
          <p:cNvCxnSpPr>
            <a:cxnSpLocks/>
            <a:stCxn id="6" idx="3"/>
          </p:cNvCxnSpPr>
          <p:nvPr/>
        </p:nvCxnSpPr>
        <p:spPr>
          <a:xfrm flipH="1">
            <a:off x="2731407" y="2830498"/>
            <a:ext cx="258218" cy="1139592"/>
          </a:xfrm>
          <a:prstGeom prst="bentConnector4">
            <a:avLst>
              <a:gd name="adj1" fmla="val -66398"/>
              <a:gd name="adj2" fmla="val 10055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618A7D7-D18C-4E86-98E6-5A2A77608EB6}"/>
              </a:ext>
            </a:extLst>
          </p:cNvPr>
          <p:cNvSpPr txBox="1"/>
          <p:nvPr/>
        </p:nvSpPr>
        <p:spPr>
          <a:xfrm>
            <a:off x="885725" y="3773882"/>
            <a:ext cx="1781354" cy="415498"/>
          </a:xfrm>
          <a:prstGeom prst="rect">
            <a:avLst/>
          </a:prstGeom>
          <a:noFill/>
        </p:spPr>
        <p:txBody>
          <a:bodyPr wrap="square" rtlCol="0">
            <a:spAutoFit/>
          </a:bodyPr>
          <a:lstStyle/>
          <a:p>
            <a:pPr algn="r"/>
            <a:r>
              <a:rPr lang="en-IN" sz="1050" b="1" u="sng" dirty="0"/>
              <a:t>THE DARTHMOUTH</a:t>
            </a:r>
            <a:br>
              <a:rPr lang="en-IN" sz="1050" b="1" u="sng" dirty="0"/>
            </a:br>
            <a:r>
              <a:rPr lang="en-IN" sz="1050" b="1" u="sng" dirty="0"/>
              <a:t>CONFERENCE</a:t>
            </a:r>
            <a:endParaRPr lang="en-IN" sz="1050" b="1" dirty="0"/>
          </a:p>
        </p:txBody>
      </p:sp>
      <p:cxnSp>
        <p:nvCxnSpPr>
          <p:cNvPr id="14" name="Connector: Elbow 31">
            <a:extLst>
              <a:ext uri="{FF2B5EF4-FFF2-40B4-BE49-F238E27FC236}">
                <a16:creationId xmlns:a16="http://schemas.microsoft.com/office/drawing/2014/main" id="{BB251DAA-9441-4C53-BFAF-7FD657996B27}"/>
              </a:ext>
            </a:extLst>
          </p:cNvPr>
          <p:cNvCxnSpPr>
            <a:cxnSpLocks/>
            <a:stCxn id="7" idx="3"/>
          </p:cNvCxnSpPr>
          <p:nvPr/>
        </p:nvCxnSpPr>
        <p:spPr>
          <a:xfrm flipH="1" flipV="1">
            <a:off x="4210621" y="1698770"/>
            <a:ext cx="164234" cy="1131728"/>
          </a:xfrm>
          <a:prstGeom prst="bentConnector4">
            <a:avLst>
              <a:gd name="adj1" fmla="val -77577"/>
              <a:gd name="adj2" fmla="val 100904"/>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5162698-06C8-4217-8719-6779116F3C2F}"/>
              </a:ext>
            </a:extLst>
          </p:cNvPr>
          <p:cNvSpPr txBox="1"/>
          <p:nvPr/>
        </p:nvSpPr>
        <p:spPr>
          <a:xfrm>
            <a:off x="2874670" y="1026605"/>
            <a:ext cx="1733990" cy="577081"/>
          </a:xfrm>
          <a:prstGeom prst="rect">
            <a:avLst/>
          </a:prstGeom>
          <a:noFill/>
        </p:spPr>
        <p:txBody>
          <a:bodyPr wrap="square" rtlCol="0">
            <a:spAutoFit/>
          </a:bodyPr>
          <a:lstStyle/>
          <a:p>
            <a:r>
              <a:rPr lang="en-IN" sz="1050" b="1" u="sng" dirty="0"/>
              <a:t>“AI WINTER”</a:t>
            </a:r>
            <a:br>
              <a:rPr lang="en-IN" sz="1050" b="1" u="sng" dirty="0"/>
            </a:br>
            <a:r>
              <a:rPr lang="en-IN" sz="1050" b="1" dirty="0"/>
              <a:t>ABRUPT </a:t>
            </a:r>
            <a:r>
              <a:rPr lang="en-IN" sz="1050" b="1" dirty="0"/>
              <a:t>HALT </a:t>
            </a:r>
            <a:r>
              <a:rPr lang="en-IN" sz="1050" b="1" dirty="0"/>
              <a:t>OF AI</a:t>
            </a:r>
            <a:r>
              <a:rPr lang="en-IN" sz="1050" b="1" dirty="0"/>
              <a:t/>
            </a:r>
            <a:br>
              <a:rPr lang="en-IN" sz="1050" b="1" dirty="0"/>
            </a:br>
            <a:r>
              <a:rPr lang="en-IN" sz="1050" b="1" dirty="0"/>
              <a:t>DEVELOPMENT</a:t>
            </a:r>
          </a:p>
        </p:txBody>
      </p:sp>
      <p:cxnSp>
        <p:nvCxnSpPr>
          <p:cNvPr id="16" name="Connector: Elbow 34">
            <a:extLst>
              <a:ext uri="{FF2B5EF4-FFF2-40B4-BE49-F238E27FC236}">
                <a16:creationId xmlns:a16="http://schemas.microsoft.com/office/drawing/2014/main" id="{BAD51BC1-41EF-4B48-874F-DFFB4E2A5F9F}"/>
              </a:ext>
            </a:extLst>
          </p:cNvPr>
          <p:cNvCxnSpPr>
            <a:cxnSpLocks/>
          </p:cNvCxnSpPr>
          <p:nvPr/>
        </p:nvCxnSpPr>
        <p:spPr>
          <a:xfrm flipH="1">
            <a:off x="5484966" y="2830498"/>
            <a:ext cx="258218" cy="1139592"/>
          </a:xfrm>
          <a:prstGeom prst="bentConnector4">
            <a:avLst>
              <a:gd name="adj1" fmla="val -66398"/>
              <a:gd name="adj2" fmla="val 10055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9FBD449-96C4-4AC6-B3F2-4658DE83B6DB}"/>
              </a:ext>
            </a:extLst>
          </p:cNvPr>
          <p:cNvSpPr txBox="1"/>
          <p:nvPr/>
        </p:nvSpPr>
        <p:spPr>
          <a:xfrm>
            <a:off x="3800319" y="3846809"/>
            <a:ext cx="1781354" cy="253916"/>
          </a:xfrm>
          <a:prstGeom prst="rect">
            <a:avLst/>
          </a:prstGeom>
          <a:noFill/>
        </p:spPr>
        <p:txBody>
          <a:bodyPr wrap="square" rtlCol="0">
            <a:spAutoFit/>
          </a:bodyPr>
          <a:lstStyle/>
          <a:p>
            <a:r>
              <a:rPr lang="en-IN" sz="1050" b="1" u="sng" dirty="0"/>
              <a:t>END OF </a:t>
            </a:r>
            <a:r>
              <a:rPr lang="en-IN" sz="1050" b="1" u="sng" dirty="0"/>
              <a:t>“</a:t>
            </a:r>
            <a:r>
              <a:rPr lang="en-IN" sz="1050" b="1" u="sng" dirty="0"/>
              <a:t>AI WINTER”</a:t>
            </a:r>
            <a:endParaRPr lang="en-IN" sz="1050" b="1" dirty="0"/>
          </a:p>
        </p:txBody>
      </p:sp>
      <p:cxnSp>
        <p:nvCxnSpPr>
          <p:cNvPr id="18" name="Connector: Elbow 36">
            <a:extLst>
              <a:ext uri="{FF2B5EF4-FFF2-40B4-BE49-F238E27FC236}">
                <a16:creationId xmlns:a16="http://schemas.microsoft.com/office/drawing/2014/main" id="{6204FFB1-7EC0-4C5B-A261-24868EC29528}"/>
              </a:ext>
            </a:extLst>
          </p:cNvPr>
          <p:cNvCxnSpPr>
            <a:cxnSpLocks/>
            <a:stCxn id="9" idx="3"/>
          </p:cNvCxnSpPr>
          <p:nvPr/>
        </p:nvCxnSpPr>
        <p:spPr>
          <a:xfrm flipH="1" flipV="1">
            <a:off x="6981082" y="1698770"/>
            <a:ext cx="164231" cy="1131728"/>
          </a:xfrm>
          <a:prstGeom prst="bentConnector4">
            <a:avLst>
              <a:gd name="adj1" fmla="val -81410"/>
              <a:gd name="adj2" fmla="val 100348"/>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BE0E77-FBA2-4F9B-B3B6-1E14479F243E}"/>
              </a:ext>
            </a:extLst>
          </p:cNvPr>
          <p:cNvSpPr txBox="1"/>
          <p:nvPr/>
        </p:nvSpPr>
        <p:spPr>
          <a:xfrm>
            <a:off x="5199728" y="1059391"/>
            <a:ext cx="1781354" cy="415498"/>
          </a:xfrm>
          <a:prstGeom prst="rect">
            <a:avLst/>
          </a:prstGeom>
          <a:noFill/>
        </p:spPr>
        <p:txBody>
          <a:bodyPr wrap="square" rtlCol="0">
            <a:spAutoFit/>
          </a:bodyPr>
          <a:lstStyle/>
          <a:p>
            <a:pPr algn="r"/>
            <a:r>
              <a:rPr lang="en-IN" sz="1050" b="1" u="sng" dirty="0"/>
              <a:t>“AI SPRING</a:t>
            </a:r>
            <a:r>
              <a:rPr lang="en-IN" sz="1050" b="1" u="sng" dirty="0"/>
              <a:t>”</a:t>
            </a:r>
            <a:r>
              <a:rPr lang="en-IN" sz="1050" b="1" u="sng" dirty="0"/>
              <a:t/>
            </a:r>
            <a:br>
              <a:rPr lang="en-IN" sz="1050" b="1" u="sng" dirty="0"/>
            </a:br>
            <a:r>
              <a:rPr lang="en-IN" sz="1050" b="1" dirty="0"/>
              <a:t>AI </a:t>
            </a:r>
            <a:r>
              <a:rPr lang="en-IN" sz="1050" b="1" dirty="0"/>
              <a:t>RENAISSANCE</a:t>
            </a:r>
          </a:p>
        </p:txBody>
      </p:sp>
      <p:cxnSp>
        <p:nvCxnSpPr>
          <p:cNvPr id="20" name="Connector: Elbow 45">
            <a:extLst>
              <a:ext uri="{FF2B5EF4-FFF2-40B4-BE49-F238E27FC236}">
                <a16:creationId xmlns:a16="http://schemas.microsoft.com/office/drawing/2014/main" id="{C3E5BE53-152F-412A-A5AE-5AC3488BC6BE}"/>
              </a:ext>
            </a:extLst>
          </p:cNvPr>
          <p:cNvCxnSpPr>
            <a:cxnSpLocks/>
          </p:cNvCxnSpPr>
          <p:nvPr/>
        </p:nvCxnSpPr>
        <p:spPr>
          <a:xfrm flipH="1">
            <a:off x="8255425" y="2830498"/>
            <a:ext cx="258218" cy="1139592"/>
          </a:xfrm>
          <a:prstGeom prst="bentConnector4">
            <a:avLst>
              <a:gd name="adj1" fmla="val -66398"/>
              <a:gd name="adj2" fmla="val 10055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B53A228-A194-4932-B993-7B4FBAA4D78A}"/>
              </a:ext>
            </a:extLst>
          </p:cNvPr>
          <p:cNvSpPr txBox="1"/>
          <p:nvPr/>
        </p:nvSpPr>
        <p:spPr>
          <a:xfrm>
            <a:off x="6228312" y="3869220"/>
            <a:ext cx="2025406" cy="253916"/>
          </a:xfrm>
          <a:prstGeom prst="rect">
            <a:avLst/>
          </a:prstGeom>
          <a:noFill/>
        </p:spPr>
        <p:txBody>
          <a:bodyPr wrap="square" rtlCol="0">
            <a:spAutoFit/>
          </a:bodyPr>
          <a:lstStyle/>
          <a:p>
            <a:pPr algn="r"/>
            <a:r>
              <a:rPr lang="en-IN" sz="1050" b="1" u="sng" dirty="0"/>
              <a:t>RISE of LLM and Gen AI</a:t>
            </a:r>
            <a:endParaRPr lang="en-IN" sz="1050" b="1" dirty="0"/>
          </a:p>
        </p:txBody>
      </p:sp>
      <p:sp>
        <p:nvSpPr>
          <p:cNvPr id="22" name="TextBox 21">
            <a:extLst>
              <a:ext uri="{FF2B5EF4-FFF2-40B4-BE49-F238E27FC236}">
                <a16:creationId xmlns:a16="http://schemas.microsoft.com/office/drawing/2014/main" id="{63CCC54E-CD96-4171-9B98-EE9CB938E6E5}"/>
              </a:ext>
            </a:extLst>
          </p:cNvPr>
          <p:cNvSpPr txBox="1"/>
          <p:nvPr/>
        </p:nvSpPr>
        <p:spPr>
          <a:xfrm>
            <a:off x="156308" y="1351106"/>
            <a:ext cx="1975907" cy="253916"/>
          </a:xfrm>
          <a:prstGeom prst="rect">
            <a:avLst/>
          </a:prstGeom>
          <a:noFill/>
        </p:spPr>
        <p:txBody>
          <a:bodyPr wrap="square" rtlCol="0">
            <a:spAutoFit/>
          </a:bodyPr>
          <a:lstStyle/>
          <a:p>
            <a:r>
              <a:rPr lang="en-IN" sz="1050" b="1" u="sng" dirty="0"/>
              <a:t>CAN </a:t>
            </a:r>
            <a:r>
              <a:rPr lang="en-IN" sz="1050" b="1" u="sng" dirty="0"/>
              <a:t>MACHINES </a:t>
            </a:r>
            <a:r>
              <a:rPr lang="en-IN" sz="1050" b="1" u="sng" dirty="0"/>
              <a:t>THINK</a:t>
            </a:r>
            <a:r>
              <a:rPr lang="en-IN" sz="1050" b="1" u="sng" dirty="0"/>
              <a:t>?</a:t>
            </a:r>
            <a:endParaRPr lang="en-IN" sz="1050" b="1" dirty="0"/>
          </a:p>
        </p:txBody>
      </p:sp>
    </p:spTree>
    <p:extLst>
      <p:ext uri="{BB962C8B-B14F-4D97-AF65-F5344CB8AC3E}">
        <p14:creationId xmlns:p14="http://schemas.microsoft.com/office/powerpoint/2010/main" val="18597478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History: 1950</a:t>
            </a:r>
            <a:endParaRPr lang="en-IN" dirty="0"/>
          </a:p>
        </p:txBody>
      </p:sp>
      <p:sp>
        <p:nvSpPr>
          <p:cNvPr id="3" name="Content Placeholder 2"/>
          <p:cNvSpPr>
            <a:spLocks noGrp="1"/>
          </p:cNvSpPr>
          <p:nvPr>
            <p:ph idx="1"/>
          </p:nvPr>
        </p:nvSpPr>
        <p:spPr>
          <a:xfrm>
            <a:off x="628650" y="1103812"/>
            <a:ext cx="3267489" cy="3528911"/>
          </a:xfrm>
        </p:spPr>
        <p:txBody>
          <a:bodyPr/>
          <a:lstStyle/>
          <a:p>
            <a:r>
              <a:rPr lang="en-US" dirty="0"/>
              <a:t>Alan Turing asked: </a:t>
            </a:r>
            <a:endParaRPr lang="en-US" dirty="0" smtClean="0"/>
          </a:p>
          <a:p>
            <a:pPr lvl="1"/>
            <a:r>
              <a:rPr lang="en-US" dirty="0" smtClean="0"/>
              <a:t>Can </a:t>
            </a:r>
            <a:r>
              <a:rPr lang="en-US" dirty="0"/>
              <a:t>machines think</a:t>
            </a:r>
            <a:r>
              <a:rPr lang="en-US" dirty="0" smtClean="0"/>
              <a:t>?</a:t>
            </a:r>
            <a:endParaRPr lang="en-US" dirty="0"/>
          </a:p>
          <a:p>
            <a:pPr lvl="1"/>
            <a:r>
              <a:rPr lang="en-US" dirty="0" smtClean="0"/>
              <a:t>How </a:t>
            </a:r>
            <a:r>
              <a:rPr lang="en-US" dirty="0"/>
              <a:t>could you tell?</a:t>
            </a:r>
            <a:endParaRPr lang="en-IN" dirty="0"/>
          </a:p>
        </p:txBody>
      </p:sp>
      <p:pic>
        <p:nvPicPr>
          <p:cNvPr id="4" name="Picture 3"/>
          <p:cNvPicPr>
            <a:picLocks noChangeAspect="1"/>
          </p:cNvPicPr>
          <p:nvPr/>
        </p:nvPicPr>
        <p:blipFill>
          <a:blip r:embed="rId2"/>
          <a:stretch>
            <a:fillRect/>
          </a:stretch>
        </p:blipFill>
        <p:spPr>
          <a:xfrm>
            <a:off x="613265" y="2293585"/>
            <a:ext cx="1843765" cy="2397685"/>
          </a:xfrm>
          <a:prstGeom prst="rect">
            <a:avLst/>
          </a:prstGeom>
        </p:spPr>
      </p:pic>
      <p:pic>
        <p:nvPicPr>
          <p:cNvPr id="5" name="Picture 4"/>
          <p:cNvPicPr>
            <a:picLocks noChangeAspect="1"/>
          </p:cNvPicPr>
          <p:nvPr/>
        </p:nvPicPr>
        <p:blipFill>
          <a:blip r:embed="rId3"/>
          <a:stretch>
            <a:fillRect/>
          </a:stretch>
        </p:blipFill>
        <p:spPr>
          <a:xfrm>
            <a:off x="3361082" y="2293585"/>
            <a:ext cx="3396213" cy="2368412"/>
          </a:xfrm>
          <a:prstGeom prst="rect">
            <a:avLst/>
          </a:prstGeom>
        </p:spPr>
      </p:pic>
      <p:sp>
        <p:nvSpPr>
          <p:cNvPr id="6" name="Slide Number Placeholder 5"/>
          <p:cNvSpPr>
            <a:spLocks noGrp="1"/>
          </p:cNvSpPr>
          <p:nvPr>
            <p:ph type="sldNum" sz="quarter" idx="12"/>
          </p:nvPr>
        </p:nvSpPr>
        <p:spPr/>
        <p:txBody>
          <a:bodyPr/>
          <a:lstStyle/>
          <a:p>
            <a:fld id="{2C7DD252-A74E-4E8E-A6B4-FCD6DE8F900F}" type="slidenum">
              <a:rPr lang="en-IN" smtClean="0"/>
              <a:t>16</a:t>
            </a:fld>
            <a:endParaRPr lang="en-IN"/>
          </a:p>
        </p:txBody>
      </p:sp>
    </p:spTree>
    <p:extLst>
      <p:ext uri="{BB962C8B-B14F-4D97-AF65-F5344CB8AC3E}">
        <p14:creationId xmlns:p14="http://schemas.microsoft.com/office/powerpoint/2010/main" val="35016585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E7E1A-426F-4422-A0F5-B3485280250B}"/>
              </a:ext>
            </a:extLst>
          </p:cNvPr>
          <p:cNvSpPr>
            <a:spLocks noGrp="1"/>
          </p:cNvSpPr>
          <p:nvPr>
            <p:ph type="title"/>
          </p:nvPr>
        </p:nvSpPr>
        <p:spPr>
          <a:xfrm>
            <a:off x="1604480" y="121080"/>
            <a:ext cx="7886700" cy="549116"/>
          </a:xfrm>
        </p:spPr>
        <p:txBody>
          <a:bodyPr>
            <a:normAutofit fontScale="90000"/>
          </a:bodyPr>
          <a:lstStyle/>
          <a:p>
            <a:r>
              <a:rPr lang="en-IN" dirty="0"/>
              <a:t>Turing Test</a:t>
            </a:r>
          </a:p>
        </p:txBody>
      </p:sp>
      <p:sp>
        <p:nvSpPr>
          <p:cNvPr id="4" name="Slide Number Placeholder 3">
            <a:extLst>
              <a:ext uri="{FF2B5EF4-FFF2-40B4-BE49-F238E27FC236}">
                <a16:creationId xmlns:a16="http://schemas.microsoft.com/office/drawing/2014/main" id="{A6D4AB50-AB30-4791-B415-5C131125FBAD}"/>
              </a:ext>
            </a:extLst>
          </p:cNvPr>
          <p:cNvSpPr>
            <a:spLocks noGrp="1"/>
          </p:cNvSpPr>
          <p:nvPr>
            <p:ph type="sldNum" sz="quarter" idx="12"/>
          </p:nvPr>
        </p:nvSpPr>
        <p:spPr/>
        <p:txBody>
          <a:bodyPr/>
          <a:lstStyle/>
          <a:p>
            <a:fld id="{2C7DD252-A74E-4E8E-A6B4-FCD6DE8F900F}" type="slidenum">
              <a:rPr lang="en-IN" smtClean="0"/>
              <a:t>17</a:t>
            </a:fld>
            <a:endParaRPr lang="en-IN"/>
          </a:p>
        </p:txBody>
      </p:sp>
      <p:graphicFrame>
        <p:nvGraphicFramePr>
          <p:cNvPr id="8" name="Table 7">
            <a:extLst>
              <a:ext uri="{FF2B5EF4-FFF2-40B4-BE49-F238E27FC236}">
                <a16:creationId xmlns:a16="http://schemas.microsoft.com/office/drawing/2014/main" id="{9F375A5E-2294-47B0-8392-D5CC7B7C703D}"/>
              </a:ext>
            </a:extLst>
          </p:cNvPr>
          <p:cNvGraphicFramePr>
            <a:graphicFrameLocks noGrp="1"/>
          </p:cNvGraphicFramePr>
          <p:nvPr>
            <p:extLst/>
          </p:nvPr>
        </p:nvGraphicFramePr>
        <p:xfrm>
          <a:off x="2774949" y="1184274"/>
          <a:ext cx="5740402" cy="2889250"/>
        </p:xfrm>
        <a:graphic>
          <a:graphicData uri="http://schemas.openxmlformats.org/drawingml/2006/table">
            <a:tbl>
              <a:tblPr firstRow="1" bandRow="1">
                <a:tableStyleId>{5C22544A-7EE6-4342-B048-85BDC9FD1C3A}</a:tableStyleId>
              </a:tblPr>
              <a:tblGrid>
                <a:gridCol w="2870201">
                  <a:extLst>
                    <a:ext uri="{9D8B030D-6E8A-4147-A177-3AD203B41FA5}">
                      <a16:colId xmlns:a16="http://schemas.microsoft.com/office/drawing/2014/main" val="2085178943"/>
                    </a:ext>
                  </a:extLst>
                </a:gridCol>
                <a:gridCol w="2870201">
                  <a:extLst>
                    <a:ext uri="{9D8B030D-6E8A-4147-A177-3AD203B41FA5}">
                      <a16:colId xmlns:a16="http://schemas.microsoft.com/office/drawing/2014/main" val="2639499506"/>
                    </a:ext>
                  </a:extLst>
                </a:gridCol>
              </a:tblGrid>
              <a:tr h="1444625">
                <a:tc>
                  <a:txBody>
                    <a:bodyPr/>
                    <a:lstStyle/>
                    <a:p>
                      <a:endParaRPr lang="en-IN" sz="1100" dirty="0"/>
                    </a:p>
                  </a:txBody>
                  <a:tcPr marL="68580" marR="68580" marT="34290" marB="34290"/>
                </a:tc>
                <a:tc>
                  <a:txBody>
                    <a:bodyPr/>
                    <a:lstStyle/>
                    <a:p>
                      <a:endParaRPr lang="en-IN" sz="1100" dirty="0"/>
                    </a:p>
                  </a:txBody>
                  <a:tcPr marL="68580" marR="68580" marT="34290" marB="34290"/>
                </a:tc>
                <a:extLst>
                  <a:ext uri="{0D108BD9-81ED-4DB2-BD59-A6C34878D82A}">
                    <a16:rowId xmlns:a16="http://schemas.microsoft.com/office/drawing/2014/main" val="1584862993"/>
                  </a:ext>
                </a:extLst>
              </a:tr>
              <a:tr h="1444625">
                <a:tc gridSpan="2">
                  <a:txBody>
                    <a:bodyPr/>
                    <a:lstStyle/>
                    <a:p>
                      <a:endParaRPr lang="en-IN" sz="1100" dirty="0"/>
                    </a:p>
                  </a:txBody>
                  <a:tcPr marL="68580" marR="68580" marT="34290" marB="34290"/>
                </a:tc>
                <a:tc hMerge="1">
                  <a:txBody>
                    <a:bodyPr/>
                    <a:lstStyle/>
                    <a:p>
                      <a:endParaRPr lang="en-IN" dirty="0"/>
                    </a:p>
                  </a:txBody>
                  <a:tcPr/>
                </a:tc>
                <a:extLst>
                  <a:ext uri="{0D108BD9-81ED-4DB2-BD59-A6C34878D82A}">
                    <a16:rowId xmlns:a16="http://schemas.microsoft.com/office/drawing/2014/main" val="987995824"/>
                  </a:ext>
                </a:extLst>
              </a:tr>
            </a:tbl>
          </a:graphicData>
        </a:graphic>
      </p:graphicFrame>
      <p:pic>
        <p:nvPicPr>
          <p:cNvPr id="9" name="Content Placeholder 5" descr="Man">
            <a:extLst>
              <a:ext uri="{FF2B5EF4-FFF2-40B4-BE49-F238E27FC236}">
                <a16:creationId xmlns:a16="http://schemas.microsoft.com/office/drawing/2014/main" id="{4BDBEF1B-850B-46C0-9CFD-504169E92E1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102227" y="2628900"/>
            <a:ext cx="1057274" cy="1057274"/>
          </a:xfrm>
          <a:prstGeom prst="rect">
            <a:avLst/>
          </a:prstGeom>
        </p:spPr>
      </p:pic>
      <p:pic>
        <p:nvPicPr>
          <p:cNvPr id="11" name="Graphic 10" descr="Monitor">
            <a:extLst>
              <a:ext uri="{FF2B5EF4-FFF2-40B4-BE49-F238E27FC236}">
                <a16:creationId xmlns:a16="http://schemas.microsoft.com/office/drawing/2014/main" id="{149E85E0-93CF-4F64-8CD0-B5D9A046A02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740150" y="1323201"/>
            <a:ext cx="971550" cy="971550"/>
          </a:xfrm>
          <a:prstGeom prst="rect">
            <a:avLst/>
          </a:prstGeom>
        </p:spPr>
      </p:pic>
      <p:pic>
        <p:nvPicPr>
          <p:cNvPr id="12" name="Content Placeholder 5" descr="Man">
            <a:extLst>
              <a:ext uri="{FF2B5EF4-FFF2-40B4-BE49-F238E27FC236}">
                <a16:creationId xmlns:a16="http://schemas.microsoft.com/office/drawing/2014/main" id="{4AB3BDDD-ED8C-48B4-9B1D-53A4E5303C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159500" y="1285873"/>
            <a:ext cx="1285877" cy="1285877"/>
          </a:xfrm>
          <a:prstGeom prst="rect">
            <a:avLst/>
          </a:prstGeom>
        </p:spPr>
      </p:pic>
      <p:sp>
        <p:nvSpPr>
          <p:cNvPr id="15" name="TextBox 14">
            <a:extLst>
              <a:ext uri="{FF2B5EF4-FFF2-40B4-BE49-F238E27FC236}">
                <a16:creationId xmlns:a16="http://schemas.microsoft.com/office/drawing/2014/main" id="{B8A03E34-AB6D-4620-94A4-B4D8E54921EE}"/>
              </a:ext>
            </a:extLst>
          </p:cNvPr>
          <p:cNvSpPr txBox="1"/>
          <p:nvPr/>
        </p:nvSpPr>
        <p:spPr>
          <a:xfrm>
            <a:off x="4993549" y="3719127"/>
            <a:ext cx="947695" cy="253916"/>
          </a:xfrm>
          <a:prstGeom prst="rect">
            <a:avLst/>
          </a:prstGeom>
          <a:noFill/>
        </p:spPr>
        <p:txBody>
          <a:bodyPr wrap="none" rtlCol="0">
            <a:spAutoFit/>
          </a:bodyPr>
          <a:lstStyle/>
          <a:p>
            <a:r>
              <a:rPr lang="en-IN" sz="1050" b="1" dirty="0"/>
              <a:t>Interrogator</a:t>
            </a:r>
          </a:p>
        </p:txBody>
      </p:sp>
      <p:sp>
        <p:nvSpPr>
          <p:cNvPr id="16" name="TextBox 15">
            <a:extLst>
              <a:ext uri="{FF2B5EF4-FFF2-40B4-BE49-F238E27FC236}">
                <a16:creationId xmlns:a16="http://schemas.microsoft.com/office/drawing/2014/main" id="{4E0F1371-D16E-4B34-BF33-1A85FE156A27}"/>
              </a:ext>
            </a:extLst>
          </p:cNvPr>
          <p:cNvSpPr txBox="1"/>
          <p:nvPr/>
        </p:nvSpPr>
        <p:spPr>
          <a:xfrm>
            <a:off x="7227296" y="1764913"/>
            <a:ext cx="888385" cy="253916"/>
          </a:xfrm>
          <a:prstGeom prst="rect">
            <a:avLst/>
          </a:prstGeom>
          <a:noFill/>
        </p:spPr>
        <p:txBody>
          <a:bodyPr wrap="none" rtlCol="0">
            <a:spAutoFit/>
          </a:bodyPr>
          <a:lstStyle/>
          <a:p>
            <a:r>
              <a:rPr lang="en-IN" sz="1050" b="1" dirty="0"/>
              <a:t>Responder</a:t>
            </a:r>
          </a:p>
        </p:txBody>
      </p:sp>
      <p:sp>
        <p:nvSpPr>
          <p:cNvPr id="17" name="TextBox 16">
            <a:extLst>
              <a:ext uri="{FF2B5EF4-FFF2-40B4-BE49-F238E27FC236}">
                <a16:creationId xmlns:a16="http://schemas.microsoft.com/office/drawing/2014/main" id="{C4FBDC74-1C27-47A2-B1B3-3376C4917B74}"/>
              </a:ext>
            </a:extLst>
          </p:cNvPr>
          <p:cNvSpPr txBox="1"/>
          <p:nvPr/>
        </p:nvSpPr>
        <p:spPr>
          <a:xfrm>
            <a:off x="3328138" y="2293957"/>
            <a:ext cx="837089" cy="253916"/>
          </a:xfrm>
          <a:prstGeom prst="rect">
            <a:avLst/>
          </a:prstGeom>
          <a:noFill/>
        </p:spPr>
        <p:txBody>
          <a:bodyPr wrap="none" rtlCol="0">
            <a:spAutoFit/>
          </a:bodyPr>
          <a:lstStyle/>
          <a:p>
            <a:r>
              <a:rPr lang="en-IN" sz="1050" b="1" dirty="0"/>
              <a:t>AI System</a:t>
            </a:r>
          </a:p>
        </p:txBody>
      </p:sp>
      <p:cxnSp>
        <p:nvCxnSpPr>
          <p:cNvPr id="19" name="Straight Arrow Connector 18">
            <a:extLst>
              <a:ext uri="{FF2B5EF4-FFF2-40B4-BE49-F238E27FC236}">
                <a16:creationId xmlns:a16="http://schemas.microsoft.com/office/drawing/2014/main" id="{BE02F9DF-E9A5-4BF4-9C6C-CDA3DCB9800A}"/>
              </a:ext>
            </a:extLst>
          </p:cNvPr>
          <p:cNvCxnSpPr/>
          <p:nvPr/>
        </p:nvCxnSpPr>
        <p:spPr>
          <a:xfrm flipH="1" flipV="1">
            <a:off x="4654550" y="1903412"/>
            <a:ext cx="976313" cy="725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8A75353-9B93-4D43-9119-1658DC9D1EB8}"/>
              </a:ext>
            </a:extLst>
          </p:cNvPr>
          <p:cNvCxnSpPr>
            <a:stCxn id="9" idx="0"/>
          </p:cNvCxnSpPr>
          <p:nvPr/>
        </p:nvCxnSpPr>
        <p:spPr>
          <a:xfrm flipH="1" flipV="1">
            <a:off x="4670065" y="1903412"/>
            <a:ext cx="960799" cy="725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2F448D8-1DE8-4507-A329-72C83AC173C3}"/>
              </a:ext>
            </a:extLst>
          </p:cNvPr>
          <p:cNvSpPr/>
          <p:nvPr/>
        </p:nvSpPr>
        <p:spPr>
          <a:xfrm rot="19050165">
            <a:off x="5667313" y="2310267"/>
            <a:ext cx="1040827" cy="357857"/>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question</a:t>
            </a:r>
          </a:p>
        </p:txBody>
      </p:sp>
      <p:sp>
        <p:nvSpPr>
          <p:cNvPr id="34" name="Arrow: Left 33">
            <a:extLst>
              <a:ext uri="{FF2B5EF4-FFF2-40B4-BE49-F238E27FC236}">
                <a16:creationId xmlns:a16="http://schemas.microsoft.com/office/drawing/2014/main" id="{285A8A8A-5CF2-4E30-A0A6-439DAB5FCFCB}"/>
              </a:ext>
            </a:extLst>
          </p:cNvPr>
          <p:cNvSpPr/>
          <p:nvPr/>
        </p:nvSpPr>
        <p:spPr>
          <a:xfrm rot="18984125">
            <a:off x="5807359" y="2662061"/>
            <a:ext cx="1003301" cy="309564"/>
          </a:xfrm>
          <a:prstGeom prst="lef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response</a:t>
            </a:r>
          </a:p>
        </p:txBody>
      </p:sp>
      <p:sp>
        <p:nvSpPr>
          <p:cNvPr id="35" name="Arrow: Left 34">
            <a:extLst>
              <a:ext uri="{FF2B5EF4-FFF2-40B4-BE49-F238E27FC236}">
                <a16:creationId xmlns:a16="http://schemas.microsoft.com/office/drawing/2014/main" id="{59051CA5-5011-45A8-91C1-DF06AFD55B42}"/>
              </a:ext>
            </a:extLst>
          </p:cNvPr>
          <p:cNvSpPr/>
          <p:nvPr/>
        </p:nvSpPr>
        <p:spPr>
          <a:xfrm rot="2320042">
            <a:off x="4555680" y="2315847"/>
            <a:ext cx="978378" cy="387351"/>
          </a:xfrm>
          <a:prstGeom prst="lef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solidFill>
                  <a:schemeClr val="tx1">
                    <a:lumMod val="85000"/>
                    <a:lumOff val="15000"/>
                  </a:schemeClr>
                </a:solidFill>
              </a:rPr>
              <a:t>question</a:t>
            </a:r>
          </a:p>
        </p:txBody>
      </p:sp>
      <p:sp>
        <p:nvSpPr>
          <p:cNvPr id="37" name="Arrow: Right 36">
            <a:extLst>
              <a:ext uri="{FF2B5EF4-FFF2-40B4-BE49-F238E27FC236}">
                <a16:creationId xmlns:a16="http://schemas.microsoft.com/office/drawing/2014/main" id="{39B819D6-10E3-4BC0-A8FB-E792C6492BF0}"/>
              </a:ext>
            </a:extLst>
          </p:cNvPr>
          <p:cNvSpPr/>
          <p:nvPr/>
        </p:nvSpPr>
        <p:spPr>
          <a:xfrm rot="2183274">
            <a:off x="4849196" y="2070792"/>
            <a:ext cx="939800" cy="363474"/>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response</a:t>
            </a:r>
          </a:p>
        </p:txBody>
      </p:sp>
      <p:sp>
        <p:nvSpPr>
          <p:cNvPr id="38" name="TextBox 37">
            <a:extLst>
              <a:ext uri="{FF2B5EF4-FFF2-40B4-BE49-F238E27FC236}">
                <a16:creationId xmlns:a16="http://schemas.microsoft.com/office/drawing/2014/main" id="{9746D462-3178-42E9-8581-04D0F9375230}"/>
              </a:ext>
            </a:extLst>
          </p:cNvPr>
          <p:cNvSpPr txBox="1"/>
          <p:nvPr/>
        </p:nvSpPr>
        <p:spPr>
          <a:xfrm>
            <a:off x="294770" y="1751377"/>
            <a:ext cx="2427899" cy="1061829"/>
          </a:xfrm>
          <a:prstGeom prst="rect">
            <a:avLst/>
          </a:prstGeom>
          <a:noFill/>
        </p:spPr>
        <p:txBody>
          <a:bodyPr wrap="square" rtlCol="0">
            <a:spAutoFit/>
          </a:bodyPr>
          <a:lstStyle/>
          <a:p>
            <a:pPr marL="214313" indent="-214313">
              <a:buFont typeface="Arial" panose="020B0604020202020204" pitchFamily="34" charset="0"/>
              <a:buChar char="•"/>
            </a:pPr>
            <a:r>
              <a:rPr lang="en-IN" sz="1050" b="1" dirty="0"/>
              <a:t>Interrogator asks a question</a:t>
            </a:r>
          </a:p>
          <a:p>
            <a:pPr marL="214313" indent="-214313">
              <a:buFont typeface="Arial" panose="020B0604020202020204" pitchFamily="34" charset="0"/>
              <a:buChar char="•"/>
            </a:pPr>
            <a:endParaRPr lang="en-IN" sz="1050" b="1" dirty="0"/>
          </a:p>
          <a:p>
            <a:pPr marL="214313" indent="-214313">
              <a:buFont typeface="Arial" panose="020B0604020202020204" pitchFamily="34" charset="0"/>
              <a:buChar char="•"/>
            </a:pPr>
            <a:r>
              <a:rPr lang="en-IN" sz="1050" b="1" dirty="0"/>
              <a:t>Gets answers from both human and machine </a:t>
            </a:r>
          </a:p>
          <a:p>
            <a:pPr marL="214313" indent="-214313">
              <a:buFont typeface="Arial" panose="020B0604020202020204" pitchFamily="34" charset="0"/>
              <a:buChar char="•"/>
            </a:pPr>
            <a:endParaRPr lang="en-IN" sz="1050" b="1" dirty="0"/>
          </a:p>
          <a:p>
            <a:pPr marL="214313" indent="-214313">
              <a:buFont typeface="Arial" panose="020B0604020202020204" pitchFamily="34" charset="0"/>
              <a:buChar char="•"/>
            </a:pPr>
            <a:r>
              <a:rPr lang="en-IN" sz="1050" b="1" dirty="0">
                <a:solidFill>
                  <a:srgbClr val="7030A0"/>
                </a:solidFill>
              </a:rPr>
              <a:t>Can’t identify who is what</a:t>
            </a:r>
          </a:p>
        </p:txBody>
      </p:sp>
    </p:spTree>
    <p:extLst>
      <p:ext uri="{BB962C8B-B14F-4D97-AF65-F5344CB8AC3E}">
        <p14:creationId xmlns:p14="http://schemas.microsoft.com/office/powerpoint/2010/main" val="330022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1956: Dartmouth Conference</a:t>
            </a:r>
            <a:endParaRPr lang="en-IN" dirty="0"/>
          </a:p>
        </p:txBody>
      </p:sp>
      <p:sp>
        <p:nvSpPr>
          <p:cNvPr id="3" name="Content Placeholder 2"/>
          <p:cNvSpPr>
            <a:spLocks noGrp="1"/>
          </p:cNvSpPr>
          <p:nvPr>
            <p:ph idx="1"/>
          </p:nvPr>
        </p:nvSpPr>
        <p:spPr>
          <a:xfrm>
            <a:off x="608770" y="1004421"/>
            <a:ext cx="8296689" cy="3528911"/>
          </a:xfrm>
        </p:spPr>
        <p:txBody>
          <a:bodyPr>
            <a:normAutofit fontScale="92500" lnSpcReduction="10000"/>
          </a:bodyPr>
          <a:lstStyle/>
          <a:p>
            <a:r>
              <a:rPr lang="en-US" b="0" dirty="0"/>
              <a:t>Convened the leading thinkers of the day (Shannon, </a:t>
            </a:r>
            <a:r>
              <a:rPr lang="en-US" b="0" dirty="0" smtClean="0"/>
              <a:t>Minsky</a:t>
            </a:r>
            <a:r>
              <a:rPr lang="en-US" b="0" dirty="0"/>
              <a:t> </a:t>
            </a:r>
            <a:r>
              <a:rPr lang="en-US" b="0" dirty="0" smtClean="0"/>
              <a:t>among them)    </a:t>
            </a:r>
            <a:endParaRPr lang="en-US" b="0" dirty="0"/>
          </a:p>
          <a:p>
            <a:r>
              <a:rPr lang="en-US" b="0" dirty="0"/>
              <a:t>Goal was to make a "significant advance" in 2 </a:t>
            </a:r>
            <a:r>
              <a:rPr lang="en-US" b="0" dirty="0" smtClean="0"/>
              <a:t>months</a:t>
            </a:r>
            <a:endParaRPr lang="en-US" b="0" dirty="0"/>
          </a:p>
          <a:p>
            <a:r>
              <a:rPr lang="en-US" b="0" dirty="0"/>
              <a:t>Coined the term "artificial </a:t>
            </a:r>
            <a:r>
              <a:rPr lang="en-US" b="0" dirty="0" smtClean="0"/>
              <a:t>intelligence“</a:t>
            </a:r>
          </a:p>
          <a:p>
            <a:endParaRPr lang="en-US" b="0" dirty="0" smtClean="0"/>
          </a:p>
          <a:p>
            <a:endParaRPr lang="en-US" b="0" dirty="0"/>
          </a:p>
          <a:p>
            <a:r>
              <a:rPr lang="en-US" sz="2400" b="0" dirty="0" smtClean="0">
                <a:solidFill>
                  <a:srgbClr val="C00000"/>
                </a:solidFill>
              </a:rPr>
              <a:t>Overwhelming Optimism from the great minds ….</a:t>
            </a:r>
          </a:p>
          <a:p>
            <a:pPr lvl="1"/>
            <a:r>
              <a:rPr lang="en-US" sz="1600" b="1" dirty="0">
                <a:solidFill>
                  <a:srgbClr val="002060"/>
                </a:solidFill>
              </a:rPr>
              <a:t>Herbert Simon: </a:t>
            </a:r>
            <a:r>
              <a:rPr lang="en-US" sz="1600" dirty="0" smtClean="0">
                <a:solidFill>
                  <a:srgbClr val="002060"/>
                </a:solidFill>
              </a:rPr>
              <a:t>“Machines </a:t>
            </a:r>
            <a:r>
              <a:rPr lang="en-US" sz="1600" dirty="0">
                <a:solidFill>
                  <a:srgbClr val="002060"/>
                </a:solidFill>
              </a:rPr>
              <a:t>will be capable, within twenty years, of doing any work a man can do</a:t>
            </a:r>
            <a:r>
              <a:rPr lang="en-US" sz="1600" dirty="0" smtClean="0">
                <a:solidFill>
                  <a:srgbClr val="002060"/>
                </a:solidFill>
              </a:rPr>
              <a:t>.”</a:t>
            </a:r>
            <a:endParaRPr lang="en-US" sz="1600" dirty="0">
              <a:solidFill>
                <a:srgbClr val="002060"/>
              </a:solidFill>
            </a:endParaRPr>
          </a:p>
          <a:p>
            <a:pPr lvl="1"/>
            <a:r>
              <a:rPr lang="en-US" sz="1600" b="1" dirty="0">
                <a:solidFill>
                  <a:srgbClr val="002060"/>
                </a:solidFill>
              </a:rPr>
              <a:t>Marvin Minsky: </a:t>
            </a:r>
            <a:r>
              <a:rPr lang="en-US" sz="1600" dirty="0" smtClean="0">
                <a:solidFill>
                  <a:srgbClr val="002060"/>
                </a:solidFill>
              </a:rPr>
              <a:t>“Within </a:t>
            </a:r>
            <a:r>
              <a:rPr lang="en-US" sz="1600" dirty="0">
                <a:solidFill>
                  <a:srgbClr val="002060"/>
                </a:solidFill>
              </a:rPr>
              <a:t>10 years the problems of artificial intelligence will be substantially solved</a:t>
            </a:r>
            <a:r>
              <a:rPr lang="en-US" sz="1600" dirty="0" smtClean="0">
                <a:solidFill>
                  <a:srgbClr val="002060"/>
                </a:solidFill>
              </a:rPr>
              <a:t>.”</a:t>
            </a:r>
            <a:endParaRPr lang="en-US" sz="1600" dirty="0">
              <a:solidFill>
                <a:srgbClr val="002060"/>
              </a:solidFill>
            </a:endParaRPr>
          </a:p>
          <a:p>
            <a:pPr lvl="1"/>
            <a:r>
              <a:rPr lang="en-US" sz="1600" b="1" dirty="0">
                <a:solidFill>
                  <a:srgbClr val="002060"/>
                </a:solidFill>
              </a:rPr>
              <a:t>Claude Shannon: </a:t>
            </a:r>
            <a:r>
              <a:rPr lang="en-US" sz="1600" dirty="0" smtClean="0">
                <a:solidFill>
                  <a:srgbClr val="002060"/>
                </a:solidFill>
              </a:rPr>
              <a:t>“I </a:t>
            </a:r>
            <a:r>
              <a:rPr lang="en-US" sz="1600" dirty="0">
                <a:solidFill>
                  <a:srgbClr val="002060"/>
                </a:solidFill>
              </a:rPr>
              <a:t>visualize a time when we will be to robots what dogs are to humans, and I'm rooting for the machines</a:t>
            </a:r>
            <a:r>
              <a:rPr lang="en-US" sz="1600" dirty="0" smtClean="0">
                <a:solidFill>
                  <a:srgbClr val="002060"/>
                </a:solidFill>
              </a:rPr>
              <a:t>.”</a:t>
            </a:r>
            <a:endParaRPr lang="en-IN" sz="1600" b="0" dirty="0">
              <a:solidFill>
                <a:srgbClr val="002060"/>
              </a:solidFill>
            </a:endParaRPr>
          </a:p>
        </p:txBody>
      </p:sp>
      <p:sp>
        <p:nvSpPr>
          <p:cNvPr id="4" name="Slide Number Placeholder 3"/>
          <p:cNvSpPr>
            <a:spLocks noGrp="1"/>
          </p:cNvSpPr>
          <p:nvPr>
            <p:ph type="sldNum" sz="quarter" idx="12"/>
          </p:nvPr>
        </p:nvSpPr>
        <p:spPr/>
        <p:txBody>
          <a:bodyPr/>
          <a:lstStyle/>
          <a:p>
            <a:fld id="{2C7DD252-A74E-4E8E-A6B4-FCD6DE8F900F}" type="slidenum">
              <a:rPr lang="en-IN" smtClean="0"/>
              <a:t>18</a:t>
            </a:fld>
            <a:endParaRPr lang="en-IN"/>
          </a:p>
        </p:txBody>
      </p:sp>
    </p:spTree>
    <p:extLst>
      <p:ext uri="{BB962C8B-B14F-4D97-AF65-F5344CB8AC3E}">
        <p14:creationId xmlns:p14="http://schemas.microsoft.com/office/powerpoint/2010/main" val="48831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History: 1966</a:t>
            </a:r>
            <a:endParaRPr lang="en-IN" dirty="0"/>
          </a:p>
        </p:txBody>
      </p:sp>
      <p:sp>
        <p:nvSpPr>
          <p:cNvPr id="3" name="Content Placeholder 2"/>
          <p:cNvSpPr>
            <a:spLocks noGrp="1"/>
          </p:cNvSpPr>
          <p:nvPr>
            <p:ph idx="1"/>
          </p:nvPr>
        </p:nvSpPr>
        <p:spPr/>
        <p:txBody>
          <a:bodyPr/>
          <a:lstStyle/>
          <a:p>
            <a:r>
              <a:rPr lang="en-US" dirty="0" smtClean="0"/>
              <a:t>ALPAC (</a:t>
            </a:r>
            <a:r>
              <a:rPr lang="en-US" dirty="0"/>
              <a:t>Automatic Language Processing Advisory Committee</a:t>
            </a:r>
            <a:r>
              <a:rPr lang="en-US" dirty="0" smtClean="0"/>
              <a:t>) </a:t>
            </a:r>
            <a:r>
              <a:rPr lang="en-US" b="0" dirty="0" smtClean="0"/>
              <a:t>report </a:t>
            </a:r>
            <a:r>
              <a:rPr lang="en-US" b="0" dirty="0"/>
              <a:t>cut off government funding for machine </a:t>
            </a:r>
            <a:r>
              <a:rPr lang="en-US" b="0" dirty="0" smtClean="0"/>
              <a:t>translation</a:t>
            </a:r>
          </a:p>
          <a:p>
            <a:endParaRPr lang="en-US" b="0" dirty="0"/>
          </a:p>
          <a:p>
            <a:r>
              <a:rPr lang="en-US" dirty="0" smtClean="0">
                <a:solidFill>
                  <a:srgbClr val="C00000"/>
                </a:solidFill>
              </a:rPr>
              <a:t>But why this happened?</a:t>
            </a:r>
          </a:p>
          <a:p>
            <a:endParaRPr lang="en-US" dirty="0">
              <a:solidFill>
                <a:srgbClr val="C00000"/>
              </a:solidFill>
            </a:endParaRPr>
          </a:p>
          <a:p>
            <a:pPr lvl="1"/>
            <a:r>
              <a:rPr lang="en-US" sz="1600" b="1" dirty="0">
                <a:solidFill>
                  <a:srgbClr val="002060"/>
                </a:solidFill>
              </a:rPr>
              <a:t>Limited computation: </a:t>
            </a:r>
            <a:r>
              <a:rPr lang="en-US" sz="1600" dirty="0">
                <a:solidFill>
                  <a:srgbClr val="002060"/>
                </a:solidFill>
              </a:rPr>
              <a:t>search space grew exponentially, outpacing </a:t>
            </a:r>
            <a:r>
              <a:rPr lang="en-US" sz="1600" dirty="0" smtClean="0">
                <a:solidFill>
                  <a:srgbClr val="002060"/>
                </a:solidFill>
              </a:rPr>
              <a:t>hardware</a:t>
            </a:r>
          </a:p>
          <a:p>
            <a:pPr lvl="1"/>
            <a:endParaRPr lang="en-US" sz="1600" dirty="0">
              <a:solidFill>
                <a:srgbClr val="002060"/>
              </a:solidFill>
            </a:endParaRPr>
          </a:p>
          <a:p>
            <a:pPr lvl="1"/>
            <a:r>
              <a:rPr lang="en-US" sz="1600" b="1" dirty="0">
                <a:solidFill>
                  <a:srgbClr val="002060"/>
                </a:solidFill>
              </a:rPr>
              <a:t>Limited information: </a:t>
            </a:r>
            <a:r>
              <a:rPr lang="en-US" sz="1600" dirty="0">
                <a:solidFill>
                  <a:srgbClr val="002060"/>
                </a:solidFill>
              </a:rPr>
              <a:t>complexity of AI problems (number of words, objects, concepts in the world)</a:t>
            </a:r>
            <a:endParaRPr lang="en-IN" sz="1600" dirty="0">
              <a:solidFill>
                <a:srgbClr val="002060"/>
              </a:solidFill>
            </a:endParaRPr>
          </a:p>
        </p:txBody>
      </p:sp>
      <p:sp>
        <p:nvSpPr>
          <p:cNvPr id="4" name="Slide Number Placeholder 3"/>
          <p:cNvSpPr>
            <a:spLocks noGrp="1"/>
          </p:cNvSpPr>
          <p:nvPr>
            <p:ph type="sldNum" sz="quarter" idx="12"/>
          </p:nvPr>
        </p:nvSpPr>
        <p:spPr/>
        <p:txBody>
          <a:bodyPr/>
          <a:lstStyle/>
          <a:p>
            <a:fld id="{2C7DD252-A74E-4E8E-A6B4-FCD6DE8F900F}" type="slidenum">
              <a:rPr lang="en-IN" smtClean="0"/>
              <a:t>19</a:t>
            </a:fld>
            <a:endParaRPr lang="en-IN"/>
          </a:p>
        </p:txBody>
      </p:sp>
    </p:spTree>
    <p:extLst>
      <p:ext uri="{BB962C8B-B14F-4D97-AF65-F5344CB8AC3E}">
        <p14:creationId xmlns:p14="http://schemas.microsoft.com/office/powerpoint/2010/main" val="390694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E5F79-284D-4FD0-94A0-1A1D0C7A0D9B}"/>
              </a:ext>
            </a:extLst>
          </p:cNvPr>
          <p:cNvSpPr>
            <a:spLocks noGrp="1"/>
          </p:cNvSpPr>
          <p:nvPr>
            <p:ph type="title"/>
          </p:nvPr>
        </p:nvSpPr>
        <p:spPr>
          <a:xfrm>
            <a:off x="1411357" y="114818"/>
            <a:ext cx="7103993" cy="549116"/>
          </a:xfrm>
        </p:spPr>
        <p:txBody>
          <a:bodyPr>
            <a:normAutofit fontScale="90000"/>
          </a:bodyPr>
          <a:lstStyle/>
          <a:p>
            <a:r>
              <a:rPr lang="en-IN" dirty="0" smtClean="0"/>
              <a:t>Outline </a:t>
            </a:r>
            <a:r>
              <a:rPr lang="en-IN" dirty="0"/>
              <a:t>of the Talk</a:t>
            </a:r>
          </a:p>
        </p:txBody>
      </p:sp>
      <p:sp>
        <p:nvSpPr>
          <p:cNvPr id="3" name="Content Placeholder 2">
            <a:extLst>
              <a:ext uri="{FF2B5EF4-FFF2-40B4-BE49-F238E27FC236}">
                <a16:creationId xmlns:a16="http://schemas.microsoft.com/office/drawing/2014/main" id="{BC5E580E-CA69-4CF3-AE4E-D279B37058A2}"/>
              </a:ext>
            </a:extLst>
          </p:cNvPr>
          <p:cNvSpPr>
            <a:spLocks noGrp="1"/>
          </p:cNvSpPr>
          <p:nvPr>
            <p:ph idx="1"/>
          </p:nvPr>
        </p:nvSpPr>
        <p:spPr/>
        <p:txBody>
          <a:bodyPr>
            <a:normAutofit fontScale="92500" lnSpcReduction="20000"/>
          </a:bodyPr>
          <a:lstStyle/>
          <a:p>
            <a:r>
              <a:rPr lang="en-IN" dirty="0" smtClean="0"/>
              <a:t>Background</a:t>
            </a:r>
            <a:endParaRPr lang="en-IN" dirty="0"/>
          </a:p>
          <a:p>
            <a:endParaRPr lang="en-IN" dirty="0"/>
          </a:p>
          <a:p>
            <a:endParaRPr lang="en-IN" dirty="0"/>
          </a:p>
          <a:p>
            <a:r>
              <a:rPr lang="en-IN" dirty="0" smtClean="0"/>
              <a:t>A Brief History of AI</a:t>
            </a:r>
            <a:endParaRPr lang="en-IN" dirty="0"/>
          </a:p>
          <a:p>
            <a:endParaRPr lang="en-IN" dirty="0"/>
          </a:p>
          <a:p>
            <a:endParaRPr lang="en-IN" dirty="0"/>
          </a:p>
          <a:p>
            <a:r>
              <a:rPr lang="en-IN" dirty="0" smtClean="0"/>
              <a:t>Stages of AI Evolution </a:t>
            </a:r>
          </a:p>
          <a:p>
            <a:pPr lvl="1"/>
            <a:r>
              <a:rPr lang="en-IN" dirty="0" smtClean="0"/>
              <a:t>Expert Systems </a:t>
            </a:r>
          </a:p>
          <a:p>
            <a:pPr lvl="1"/>
            <a:r>
              <a:rPr lang="en-IN" dirty="0" smtClean="0"/>
              <a:t>Machine Learning </a:t>
            </a:r>
          </a:p>
          <a:p>
            <a:pPr lvl="1"/>
            <a:r>
              <a:rPr lang="en-IN" dirty="0" smtClean="0"/>
              <a:t>Deep Learning </a:t>
            </a:r>
          </a:p>
          <a:p>
            <a:pPr lvl="1"/>
            <a:r>
              <a:rPr lang="en-IN" dirty="0" smtClean="0"/>
              <a:t>Generative Models</a:t>
            </a:r>
            <a:endParaRPr lang="en-IN" dirty="0"/>
          </a:p>
          <a:p>
            <a:endParaRPr lang="en-IN" dirty="0"/>
          </a:p>
          <a:p>
            <a:endParaRPr lang="en-IN" dirty="0"/>
          </a:p>
          <a:p>
            <a:r>
              <a:rPr lang="en-IN" dirty="0"/>
              <a:t>The Future and Ethical Issues</a:t>
            </a:r>
          </a:p>
        </p:txBody>
      </p:sp>
      <p:sp>
        <p:nvSpPr>
          <p:cNvPr id="4" name="Slide Number Placeholder 3">
            <a:extLst>
              <a:ext uri="{FF2B5EF4-FFF2-40B4-BE49-F238E27FC236}">
                <a16:creationId xmlns:a16="http://schemas.microsoft.com/office/drawing/2014/main" id="{220ABC81-4CB0-484E-B950-668A001CB329}"/>
              </a:ext>
            </a:extLst>
          </p:cNvPr>
          <p:cNvSpPr>
            <a:spLocks noGrp="1"/>
          </p:cNvSpPr>
          <p:nvPr>
            <p:ph type="sldNum" sz="quarter" idx="12"/>
          </p:nvPr>
        </p:nvSpPr>
        <p:spPr/>
        <p:txBody>
          <a:bodyPr/>
          <a:lstStyle/>
          <a:p>
            <a:fld id="{2C7DD252-A74E-4E8E-A6B4-FCD6DE8F900F}" type="slidenum">
              <a:rPr lang="en-IN" smtClean="0"/>
              <a:t>2</a:t>
            </a:fld>
            <a:endParaRPr lang="en-IN"/>
          </a:p>
        </p:txBody>
      </p:sp>
    </p:spTree>
    <p:extLst>
      <p:ext uri="{BB962C8B-B14F-4D97-AF65-F5344CB8AC3E}">
        <p14:creationId xmlns:p14="http://schemas.microsoft.com/office/powerpoint/2010/main" val="38760707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History: 1970 – 80s </a:t>
            </a:r>
            <a:endParaRPr lang="en-IN" dirty="0"/>
          </a:p>
        </p:txBody>
      </p:sp>
      <p:sp>
        <p:nvSpPr>
          <p:cNvPr id="3" name="Content Placeholder 2"/>
          <p:cNvSpPr>
            <a:spLocks noGrp="1"/>
          </p:cNvSpPr>
          <p:nvPr>
            <p:ph idx="1"/>
          </p:nvPr>
        </p:nvSpPr>
        <p:spPr/>
        <p:txBody>
          <a:bodyPr/>
          <a:lstStyle/>
          <a:p>
            <a:r>
              <a:rPr lang="en-IN" dirty="0" smtClean="0"/>
              <a:t>Knowledge-based systems</a:t>
            </a:r>
          </a:p>
          <a:p>
            <a:endParaRPr lang="en-IN" dirty="0"/>
          </a:p>
          <a:p>
            <a:pPr lvl="1"/>
            <a:r>
              <a:rPr lang="en-IN" sz="1600" dirty="0" smtClean="0"/>
              <a:t>Encode </a:t>
            </a:r>
            <a:r>
              <a:rPr lang="en-US" sz="1600" dirty="0"/>
              <a:t>specific domain knowledge from experts in form of </a:t>
            </a:r>
            <a:r>
              <a:rPr lang="en-US" sz="1600" dirty="0" smtClean="0"/>
              <a:t>rules</a:t>
            </a:r>
          </a:p>
          <a:p>
            <a:pPr lvl="1"/>
            <a:endParaRPr lang="en-US" sz="1600" dirty="0"/>
          </a:p>
          <a:p>
            <a:r>
              <a:rPr lang="en-IN" sz="2000" dirty="0" smtClean="0"/>
              <a:t>Examples:</a:t>
            </a:r>
          </a:p>
          <a:p>
            <a:pPr lvl="1"/>
            <a:r>
              <a:rPr lang="en-IN" sz="1600" dirty="0"/>
              <a:t>DENDRAL: infer molecular structure from mass </a:t>
            </a:r>
            <a:r>
              <a:rPr lang="en-IN" sz="1600" dirty="0" smtClean="0"/>
              <a:t>spectrometry</a:t>
            </a:r>
            <a:endParaRPr lang="en-IN" sz="1600" dirty="0"/>
          </a:p>
          <a:p>
            <a:pPr lvl="1"/>
            <a:r>
              <a:rPr lang="en-IN" sz="1600" dirty="0"/>
              <a:t>MYCIN: diagnose blood infections, recommend </a:t>
            </a:r>
            <a:r>
              <a:rPr lang="en-IN" sz="1600" dirty="0" smtClean="0"/>
              <a:t>antibiotics</a:t>
            </a:r>
            <a:endParaRPr lang="en-IN" sz="1600" dirty="0"/>
          </a:p>
          <a:p>
            <a:pPr lvl="1"/>
            <a:r>
              <a:rPr lang="en-IN" sz="1600" dirty="0"/>
              <a:t>XCON: convert customer orders into parts specification</a:t>
            </a:r>
          </a:p>
        </p:txBody>
      </p:sp>
      <p:sp>
        <p:nvSpPr>
          <p:cNvPr id="4" name="Slide Number Placeholder 3"/>
          <p:cNvSpPr>
            <a:spLocks noGrp="1"/>
          </p:cNvSpPr>
          <p:nvPr>
            <p:ph type="sldNum" sz="quarter" idx="12"/>
          </p:nvPr>
        </p:nvSpPr>
        <p:spPr/>
        <p:txBody>
          <a:bodyPr/>
          <a:lstStyle/>
          <a:p>
            <a:fld id="{2C7DD252-A74E-4E8E-A6B4-FCD6DE8F900F}" type="slidenum">
              <a:rPr lang="en-IN" smtClean="0"/>
              <a:t>20</a:t>
            </a:fld>
            <a:endParaRPr lang="en-IN"/>
          </a:p>
        </p:txBody>
      </p:sp>
    </p:spTree>
    <p:extLst>
      <p:ext uri="{BB962C8B-B14F-4D97-AF65-F5344CB8AC3E}">
        <p14:creationId xmlns:p14="http://schemas.microsoft.com/office/powerpoint/2010/main" val="21658058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History: 1943 onwards, Intro to Neural Net</a:t>
            </a:r>
            <a:endParaRPr lang="en-IN" dirty="0"/>
          </a:p>
        </p:txBody>
      </p:sp>
      <p:sp>
        <p:nvSpPr>
          <p:cNvPr id="3" name="Content Placeholder 2"/>
          <p:cNvSpPr>
            <a:spLocks noGrp="1"/>
          </p:cNvSpPr>
          <p:nvPr>
            <p:ph idx="1"/>
          </p:nvPr>
        </p:nvSpPr>
        <p:spPr/>
        <p:txBody>
          <a:bodyPr>
            <a:normAutofit/>
          </a:bodyPr>
          <a:lstStyle/>
          <a:p>
            <a:r>
              <a:rPr lang="en-IN" dirty="0"/>
              <a:t>1943:</a:t>
            </a:r>
            <a:r>
              <a:rPr lang="en-IN" b="0" dirty="0"/>
              <a:t> </a:t>
            </a:r>
            <a:r>
              <a:rPr lang="en-IN" dirty="0"/>
              <a:t>artificial neural networks</a:t>
            </a:r>
            <a:r>
              <a:rPr lang="en-IN" b="0" dirty="0"/>
              <a:t>, relate neural </a:t>
            </a:r>
            <a:r>
              <a:rPr lang="en-IN" b="0" dirty="0" smtClean="0"/>
              <a:t>circuitry</a:t>
            </a:r>
          </a:p>
          <a:p>
            <a:endParaRPr lang="en-IN" b="0" dirty="0" smtClean="0"/>
          </a:p>
          <a:p>
            <a:r>
              <a:rPr lang="en-IN" dirty="0" smtClean="0"/>
              <a:t>1949</a:t>
            </a:r>
            <a:r>
              <a:rPr lang="en-IN" dirty="0"/>
              <a:t>:</a:t>
            </a:r>
            <a:r>
              <a:rPr lang="en-IN" b="0" dirty="0"/>
              <a:t> "cells that fire together wire together" learning rule (Hebb</a:t>
            </a:r>
            <a:r>
              <a:rPr lang="en-IN" b="0" dirty="0" smtClean="0"/>
              <a:t>) </a:t>
            </a:r>
          </a:p>
          <a:p>
            <a:endParaRPr lang="en-IN" b="0" dirty="0"/>
          </a:p>
          <a:p>
            <a:r>
              <a:rPr lang="en-IN" dirty="0"/>
              <a:t>1958:</a:t>
            </a:r>
            <a:r>
              <a:rPr lang="en-IN" b="0" dirty="0"/>
              <a:t> Perceptron algorithm for linear classifiers (Rosenblatt</a:t>
            </a:r>
            <a:r>
              <a:rPr lang="en-IN" b="0" dirty="0" smtClean="0"/>
              <a:t>)</a:t>
            </a:r>
          </a:p>
          <a:p>
            <a:endParaRPr lang="en-IN" b="0" dirty="0"/>
          </a:p>
          <a:p>
            <a:r>
              <a:rPr lang="en-IN" dirty="0"/>
              <a:t>1969:</a:t>
            </a:r>
            <a:r>
              <a:rPr lang="en-IN" b="0" dirty="0"/>
              <a:t> </a:t>
            </a:r>
            <a:r>
              <a:rPr lang="en-IN" b="0" dirty="0" err="1"/>
              <a:t>Perceptrons</a:t>
            </a:r>
            <a:r>
              <a:rPr lang="en-IN" b="0" dirty="0"/>
              <a:t> book showed that linear models could not solve XOR, </a:t>
            </a:r>
            <a:r>
              <a:rPr lang="en-IN" b="0" dirty="0">
                <a:solidFill>
                  <a:srgbClr val="C00000"/>
                </a:solidFill>
              </a:rPr>
              <a:t>killed neural nets </a:t>
            </a:r>
            <a:r>
              <a:rPr lang="en-IN" b="0" dirty="0" smtClean="0">
                <a:solidFill>
                  <a:srgbClr val="C00000"/>
                </a:solidFill>
              </a:rPr>
              <a:t>research </a:t>
            </a:r>
            <a:endParaRPr lang="en-IN" b="0" dirty="0">
              <a:solidFill>
                <a:srgbClr val="C00000"/>
              </a:solidFill>
            </a:endParaRPr>
          </a:p>
        </p:txBody>
      </p:sp>
      <p:sp>
        <p:nvSpPr>
          <p:cNvPr id="4" name="Slide Number Placeholder 3"/>
          <p:cNvSpPr>
            <a:spLocks noGrp="1"/>
          </p:cNvSpPr>
          <p:nvPr>
            <p:ph type="sldNum" sz="quarter" idx="12"/>
          </p:nvPr>
        </p:nvSpPr>
        <p:spPr/>
        <p:txBody>
          <a:bodyPr/>
          <a:lstStyle/>
          <a:p>
            <a:fld id="{2C7DD252-A74E-4E8E-A6B4-FCD6DE8F900F}" type="slidenum">
              <a:rPr lang="en-IN" smtClean="0"/>
              <a:t>21</a:t>
            </a:fld>
            <a:endParaRPr lang="en-IN"/>
          </a:p>
        </p:txBody>
      </p:sp>
    </p:spTree>
    <p:extLst>
      <p:ext uri="{BB962C8B-B14F-4D97-AF65-F5344CB8AC3E}">
        <p14:creationId xmlns:p14="http://schemas.microsoft.com/office/powerpoint/2010/main" val="28164348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History</a:t>
            </a:r>
            <a:r>
              <a:rPr lang="en-IN" dirty="0" smtClean="0"/>
              <a:t>: 1985 onwards</a:t>
            </a:r>
            <a:endParaRPr lang="en-IN" dirty="0"/>
          </a:p>
        </p:txBody>
      </p:sp>
      <p:sp>
        <p:nvSpPr>
          <p:cNvPr id="3" name="Content Placeholder 2"/>
          <p:cNvSpPr>
            <a:spLocks noGrp="1"/>
          </p:cNvSpPr>
          <p:nvPr>
            <p:ph idx="1"/>
          </p:nvPr>
        </p:nvSpPr>
        <p:spPr/>
        <p:txBody>
          <a:bodyPr>
            <a:normAutofit/>
          </a:bodyPr>
          <a:lstStyle/>
          <a:p>
            <a:r>
              <a:rPr lang="en-IN" dirty="0"/>
              <a:t>Statistical machine </a:t>
            </a:r>
            <a:r>
              <a:rPr lang="en-IN" dirty="0" smtClean="0"/>
              <a:t>learning (Learning from data)</a:t>
            </a:r>
            <a:endParaRPr lang="en-IN" dirty="0"/>
          </a:p>
          <a:p>
            <a:pPr lvl="1"/>
            <a:endParaRPr lang="en-IN" dirty="0" smtClean="0"/>
          </a:p>
          <a:p>
            <a:pPr lvl="1"/>
            <a:r>
              <a:rPr lang="en-IN" dirty="0" smtClean="0"/>
              <a:t>1985</a:t>
            </a:r>
            <a:r>
              <a:rPr lang="en-IN" dirty="0"/>
              <a:t>: Bayesian networks </a:t>
            </a:r>
            <a:endParaRPr lang="en-IN" dirty="0" smtClean="0"/>
          </a:p>
          <a:p>
            <a:pPr lvl="1"/>
            <a:endParaRPr lang="en-IN" dirty="0" smtClean="0"/>
          </a:p>
          <a:p>
            <a:pPr lvl="1"/>
            <a:r>
              <a:rPr lang="en-IN" dirty="0" smtClean="0"/>
              <a:t>1995</a:t>
            </a:r>
            <a:r>
              <a:rPr lang="en-IN" dirty="0"/>
              <a:t>: support vector </a:t>
            </a:r>
            <a:r>
              <a:rPr lang="en-IN" dirty="0" smtClean="0"/>
              <a:t>machines</a:t>
            </a:r>
          </a:p>
          <a:p>
            <a:pPr lvl="1"/>
            <a:endParaRPr lang="en-IN" dirty="0"/>
          </a:p>
          <a:p>
            <a:pPr lvl="1"/>
            <a:r>
              <a:rPr lang="en-IN" dirty="0"/>
              <a:t>1999: </a:t>
            </a:r>
            <a:r>
              <a:rPr lang="en-IN" dirty="0" err="1"/>
              <a:t>variational</a:t>
            </a:r>
            <a:r>
              <a:rPr lang="en-IN" dirty="0"/>
              <a:t> </a:t>
            </a:r>
            <a:r>
              <a:rPr lang="en-IN" dirty="0" smtClean="0"/>
              <a:t>inference</a:t>
            </a:r>
          </a:p>
          <a:p>
            <a:pPr lvl="1"/>
            <a:endParaRPr lang="en-IN" dirty="0"/>
          </a:p>
          <a:p>
            <a:pPr lvl="1"/>
            <a:r>
              <a:rPr lang="en-IN" dirty="0"/>
              <a:t>2001: conditional random </a:t>
            </a:r>
            <a:r>
              <a:rPr lang="en-IN" dirty="0" smtClean="0"/>
              <a:t>fields</a:t>
            </a:r>
          </a:p>
          <a:p>
            <a:pPr lvl="1"/>
            <a:endParaRPr lang="en-IN" dirty="0"/>
          </a:p>
          <a:p>
            <a:pPr lvl="1"/>
            <a:r>
              <a:rPr lang="en-IN" dirty="0"/>
              <a:t>2003: topic </a:t>
            </a:r>
            <a:r>
              <a:rPr lang="en-IN" dirty="0" err="1" smtClean="0"/>
              <a:t>modeling</a:t>
            </a:r>
            <a:endParaRPr lang="en-IN" dirty="0"/>
          </a:p>
        </p:txBody>
      </p:sp>
      <p:sp>
        <p:nvSpPr>
          <p:cNvPr id="4" name="Slide Number Placeholder 3"/>
          <p:cNvSpPr>
            <a:spLocks noGrp="1"/>
          </p:cNvSpPr>
          <p:nvPr>
            <p:ph type="sldNum" sz="quarter" idx="12"/>
          </p:nvPr>
        </p:nvSpPr>
        <p:spPr/>
        <p:txBody>
          <a:bodyPr/>
          <a:lstStyle/>
          <a:p>
            <a:fld id="{2C7DD252-A74E-4E8E-A6B4-FCD6DE8F900F}" type="slidenum">
              <a:rPr lang="en-IN" smtClean="0"/>
              <a:t>22</a:t>
            </a:fld>
            <a:endParaRPr lang="en-IN"/>
          </a:p>
        </p:txBody>
      </p:sp>
    </p:spTree>
    <p:extLst>
      <p:ext uri="{BB962C8B-B14F-4D97-AF65-F5344CB8AC3E}">
        <p14:creationId xmlns:p14="http://schemas.microsoft.com/office/powerpoint/2010/main" val="29147440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History: 2006 onwards, Deep Learning Era</a:t>
            </a:r>
            <a:endParaRPr lang="en-IN" dirty="0"/>
          </a:p>
        </p:txBody>
      </p:sp>
      <p:sp>
        <p:nvSpPr>
          <p:cNvPr id="3" name="Content Placeholder 2"/>
          <p:cNvSpPr>
            <a:spLocks noGrp="1"/>
          </p:cNvSpPr>
          <p:nvPr>
            <p:ph idx="1"/>
          </p:nvPr>
        </p:nvSpPr>
        <p:spPr>
          <a:xfrm>
            <a:off x="535885" y="1103812"/>
            <a:ext cx="8362950" cy="3528911"/>
          </a:xfrm>
        </p:spPr>
        <p:txBody>
          <a:bodyPr>
            <a:noAutofit/>
          </a:bodyPr>
          <a:lstStyle/>
          <a:p>
            <a:r>
              <a:rPr lang="en-IN" sz="1600" dirty="0"/>
              <a:t>2006:</a:t>
            </a:r>
            <a:r>
              <a:rPr lang="en-IN" sz="1600" b="0" dirty="0"/>
              <a:t> unsupervised </a:t>
            </a:r>
            <a:r>
              <a:rPr lang="en-IN" sz="1600" b="0" dirty="0" err="1"/>
              <a:t>layerwise</a:t>
            </a:r>
            <a:r>
              <a:rPr lang="en-IN" sz="1600" b="0" dirty="0"/>
              <a:t> pre-training of deep networks </a:t>
            </a:r>
            <a:endParaRPr lang="en-IN" sz="1600" b="0" dirty="0" smtClean="0"/>
          </a:p>
          <a:p>
            <a:endParaRPr lang="en-IN" sz="1600" b="0" dirty="0" smtClean="0"/>
          </a:p>
          <a:p>
            <a:r>
              <a:rPr lang="en-IN" sz="1600" dirty="0" smtClean="0"/>
              <a:t>2012</a:t>
            </a:r>
            <a:r>
              <a:rPr lang="en-IN" sz="1600" dirty="0"/>
              <a:t>:</a:t>
            </a:r>
            <a:r>
              <a:rPr lang="en-IN" sz="1600" b="0" dirty="0"/>
              <a:t> </a:t>
            </a:r>
            <a:r>
              <a:rPr lang="en-IN" sz="1600" b="0" dirty="0" err="1"/>
              <a:t>AlexNet</a:t>
            </a:r>
            <a:r>
              <a:rPr lang="en-IN" sz="1600" b="0" dirty="0"/>
              <a:t> obtains huge gains in object recognition; transformed computer vision </a:t>
            </a:r>
            <a:r>
              <a:rPr lang="en-IN" sz="1600" b="0" dirty="0" smtClean="0"/>
              <a:t>community</a:t>
            </a:r>
          </a:p>
          <a:p>
            <a:endParaRPr lang="en-IN" sz="1600" b="0" dirty="0"/>
          </a:p>
          <a:p>
            <a:r>
              <a:rPr lang="en-IN" sz="1600" dirty="0"/>
              <a:t>2014:</a:t>
            </a:r>
            <a:r>
              <a:rPr lang="en-IN" sz="1600" b="0" dirty="0"/>
              <a:t> sequence-to-sequence </a:t>
            </a:r>
            <a:r>
              <a:rPr lang="en-IN" sz="1600" b="0" dirty="0" err="1"/>
              <a:t>modeling</a:t>
            </a:r>
            <a:r>
              <a:rPr lang="en-IN" sz="1600" b="0" dirty="0"/>
              <a:t> (for machine translation</a:t>
            </a:r>
            <a:r>
              <a:rPr lang="en-IN" sz="1600" b="0" dirty="0" smtClean="0"/>
              <a:t>)</a:t>
            </a:r>
          </a:p>
          <a:p>
            <a:endParaRPr lang="en-IN" sz="1600" b="0" dirty="0"/>
          </a:p>
          <a:p>
            <a:r>
              <a:rPr lang="en-IN" sz="1600" dirty="0"/>
              <a:t>2015:</a:t>
            </a:r>
            <a:r>
              <a:rPr lang="en-IN" sz="1600" b="0" dirty="0"/>
              <a:t> Attention mechanism (for machine translation</a:t>
            </a:r>
            <a:r>
              <a:rPr lang="en-IN" sz="1600" b="0" dirty="0" smtClean="0"/>
              <a:t>)</a:t>
            </a:r>
          </a:p>
          <a:p>
            <a:endParaRPr lang="en-IN" sz="1600" b="0" dirty="0"/>
          </a:p>
          <a:p>
            <a:r>
              <a:rPr lang="en-IN" sz="1600" dirty="0"/>
              <a:t>2016:</a:t>
            </a:r>
            <a:r>
              <a:rPr lang="en-IN" sz="1600" b="0" dirty="0"/>
              <a:t> </a:t>
            </a:r>
            <a:r>
              <a:rPr lang="en-IN" sz="1600" b="0" dirty="0" err="1"/>
              <a:t>AlphaGo</a:t>
            </a:r>
            <a:r>
              <a:rPr lang="en-IN" sz="1600" b="0" dirty="0"/>
              <a:t> uses deep reinforcement learning, defeat world </a:t>
            </a:r>
            <a:r>
              <a:rPr lang="en-IN" sz="1600" b="0" dirty="0" smtClean="0"/>
              <a:t>champion</a:t>
            </a:r>
            <a:endParaRPr lang="en-IN" sz="1600" b="0" dirty="0"/>
          </a:p>
        </p:txBody>
      </p:sp>
      <p:sp>
        <p:nvSpPr>
          <p:cNvPr id="4" name="Slide Number Placeholder 3"/>
          <p:cNvSpPr>
            <a:spLocks noGrp="1"/>
          </p:cNvSpPr>
          <p:nvPr>
            <p:ph type="sldNum" sz="quarter" idx="12"/>
          </p:nvPr>
        </p:nvSpPr>
        <p:spPr/>
        <p:txBody>
          <a:bodyPr/>
          <a:lstStyle/>
          <a:p>
            <a:fld id="{2C7DD252-A74E-4E8E-A6B4-FCD6DE8F900F}" type="slidenum">
              <a:rPr lang="en-IN" smtClean="0"/>
              <a:t>23</a:t>
            </a:fld>
            <a:endParaRPr lang="en-IN"/>
          </a:p>
        </p:txBody>
      </p:sp>
    </p:spTree>
    <p:extLst>
      <p:ext uri="{BB962C8B-B14F-4D97-AF65-F5344CB8AC3E}">
        <p14:creationId xmlns:p14="http://schemas.microsoft.com/office/powerpoint/2010/main" val="39610620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History: 2017 onwards, Era of LLM and Gen AI</a:t>
            </a:r>
            <a:endParaRPr lang="en-IN" dirty="0"/>
          </a:p>
        </p:txBody>
      </p:sp>
      <p:sp>
        <p:nvSpPr>
          <p:cNvPr id="3" name="Content Placeholder 2"/>
          <p:cNvSpPr>
            <a:spLocks noGrp="1"/>
          </p:cNvSpPr>
          <p:nvPr>
            <p:ph idx="1"/>
          </p:nvPr>
        </p:nvSpPr>
        <p:spPr/>
        <p:txBody>
          <a:bodyPr/>
          <a:lstStyle/>
          <a:p>
            <a:r>
              <a:rPr lang="en-IN" dirty="0"/>
              <a:t>2017: Transformer </a:t>
            </a:r>
            <a:r>
              <a:rPr lang="en-IN" dirty="0" smtClean="0"/>
              <a:t>Model</a:t>
            </a:r>
            <a:endParaRPr lang="en-IN" dirty="0"/>
          </a:p>
        </p:txBody>
      </p:sp>
      <p:pic>
        <p:nvPicPr>
          <p:cNvPr id="4" name="Picture 3"/>
          <p:cNvPicPr>
            <a:picLocks noChangeAspect="1"/>
          </p:cNvPicPr>
          <p:nvPr/>
        </p:nvPicPr>
        <p:blipFill>
          <a:blip r:embed="rId2"/>
          <a:stretch>
            <a:fillRect/>
          </a:stretch>
        </p:blipFill>
        <p:spPr>
          <a:xfrm>
            <a:off x="3831863" y="1673156"/>
            <a:ext cx="4371093" cy="3097625"/>
          </a:xfrm>
          <a:prstGeom prst="rect">
            <a:avLst/>
          </a:prstGeom>
        </p:spPr>
      </p:pic>
      <p:sp>
        <p:nvSpPr>
          <p:cNvPr id="5" name="Slide Number Placeholder 4"/>
          <p:cNvSpPr>
            <a:spLocks noGrp="1"/>
          </p:cNvSpPr>
          <p:nvPr>
            <p:ph type="sldNum" sz="quarter" idx="12"/>
          </p:nvPr>
        </p:nvSpPr>
        <p:spPr/>
        <p:txBody>
          <a:bodyPr/>
          <a:lstStyle/>
          <a:p>
            <a:fld id="{2C7DD252-A74E-4E8E-A6B4-FCD6DE8F900F}" type="slidenum">
              <a:rPr lang="en-IN" smtClean="0"/>
              <a:t>24</a:t>
            </a:fld>
            <a:endParaRPr lang="en-IN"/>
          </a:p>
        </p:txBody>
      </p:sp>
    </p:spTree>
    <p:extLst>
      <p:ext uri="{BB962C8B-B14F-4D97-AF65-F5344CB8AC3E}">
        <p14:creationId xmlns:p14="http://schemas.microsoft.com/office/powerpoint/2010/main" val="14820137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020417" y="1886779"/>
            <a:ext cx="7255566" cy="857250"/>
          </a:xfrm>
        </p:spPr>
        <p:txBody>
          <a:bodyPr anchor="ctr">
            <a:normAutofit/>
          </a:bodyPr>
          <a:lstStyle/>
          <a:p>
            <a:r>
              <a:rPr lang="en-US" altLang="en-US" sz="4000" dirty="0" smtClean="0">
                <a:solidFill>
                  <a:srgbClr val="002060"/>
                </a:solidFill>
                <a:latin typeface="+mj-lt"/>
              </a:rPr>
              <a:t>Rule-based </a:t>
            </a:r>
            <a:r>
              <a:rPr lang="en-US" altLang="en-US" sz="4000" dirty="0">
                <a:solidFill>
                  <a:srgbClr val="002060"/>
                </a:solidFill>
                <a:latin typeface="+mj-lt"/>
              </a:rPr>
              <a:t>Expert Systems </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28861293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Autofit/>
          </a:bodyPr>
          <a:lstStyle/>
          <a:p>
            <a:r>
              <a:rPr lang="en-US" altLang="en-US" sz="3000" dirty="0">
                <a:latin typeface="Garamond" panose="02020404030301010803" pitchFamily="18" charset="0"/>
              </a:rPr>
              <a:t>What is an Expert </a:t>
            </a:r>
            <a:r>
              <a:rPr lang="en-US" altLang="en-US" sz="3000" dirty="0" smtClean="0">
                <a:latin typeface="Garamond" panose="02020404030301010803" pitchFamily="18" charset="0"/>
              </a:rPr>
              <a:t>System?</a:t>
            </a:r>
            <a:endParaRPr lang="en-US" altLang="en-US" sz="3000" dirty="0">
              <a:latin typeface="Garamond" panose="02020404030301010803" pitchFamily="18" charset="0"/>
            </a:endParaRPr>
          </a:p>
        </p:txBody>
      </p:sp>
      <p:sp>
        <p:nvSpPr>
          <p:cNvPr id="6147" name="Rectangle 3"/>
          <p:cNvSpPr>
            <a:spLocks noGrp="1" noChangeArrowheads="1"/>
          </p:cNvSpPr>
          <p:nvPr>
            <p:ph type="body" idx="1"/>
          </p:nvPr>
        </p:nvSpPr>
        <p:spPr>
          <a:xfrm>
            <a:off x="628649" y="1355605"/>
            <a:ext cx="8256933" cy="2123092"/>
          </a:xfrm>
        </p:spPr>
        <p:txBody>
          <a:bodyPr>
            <a:normAutofit/>
          </a:bodyPr>
          <a:lstStyle/>
          <a:p>
            <a:r>
              <a:rPr lang="en-US" altLang="en-US" sz="2000" dirty="0" smtClean="0">
                <a:latin typeface="+mj-lt"/>
              </a:rPr>
              <a:t>A </a:t>
            </a:r>
            <a:r>
              <a:rPr lang="en-US" altLang="en-US" sz="2000" dirty="0">
                <a:latin typeface="+mj-lt"/>
              </a:rPr>
              <a:t>computer program </a:t>
            </a:r>
            <a:r>
              <a:rPr lang="en-US" altLang="en-US" sz="2000" dirty="0" smtClean="0">
                <a:latin typeface="+mj-lt"/>
              </a:rPr>
              <a:t>with</a:t>
            </a:r>
          </a:p>
          <a:p>
            <a:pPr lvl="1"/>
            <a:r>
              <a:rPr lang="en-US" altLang="en-US" sz="2000" dirty="0" smtClean="0">
                <a:latin typeface="+mj-lt"/>
              </a:rPr>
              <a:t>Contains </a:t>
            </a:r>
            <a:r>
              <a:rPr lang="en-US" altLang="en-US" sz="2000" dirty="0">
                <a:latin typeface="+mj-lt"/>
              </a:rPr>
              <a:t>expert knowledge about a particular problem, </a:t>
            </a:r>
            <a:endParaRPr lang="en-US" altLang="en-US" sz="2000" dirty="0" smtClean="0">
              <a:latin typeface="+mj-lt"/>
            </a:endParaRPr>
          </a:p>
          <a:p>
            <a:pPr lvl="1"/>
            <a:r>
              <a:rPr lang="en-US" altLang="en-US" sz="2000" dirty="0" smtClean="0">
                <a:latin typeface="+mj-lt"/>
              </a:rPr>
              <a:t>Often </a:t>
            </a:r>
            <a:r>
              <a:rPr lang="en-US" altLang="en-US" sz="2000" dirty="0">
                <a:latin typeface="+mj-lt"/>
              </a:rPr>
              <a:t>in the form of a set of if-then rules, </a:t>
            </a:r>
            <a:endParaRPr lang="en-US" altLang="en-US" sz="2000" dirty="0" smtClean="0">
              <a:latin typeface="+mj-lt"/>
            </a:endParaRPr>
          </a:p>
          <a:p>
            <a:pPr lvl="1"/>
            <a:r>
              <a:rPr lang="en-US" altLang="en-US" sz="2000" dirty="0" smtClean="0">
                <a:latin typeface="+mj-lt"/>
              </a:rPr>
              <a:t>Able </a:t>
            </a:r>
            <a:r>
              <a:rPr lang="en-US" altLang="en-US" sz="2000" dirty="0">
                <a:latin typeface="+mj-lt"/>
              </a:rPr>
              <a:t>to solve problems at a level equivalent </a:t>
            </a:r>
            <a:r>
              <a:rPr lang="en-US" altLang="en-US" sz="2000" dirty="0" smtClean="0">
                <a:latin typeface="+mj-lt"/>
              </a:rPr>
              <a:t>to human </a:t>
            </a:r>
            <a:r>
              <a:rPr lang="en-US" altLang="en-US" sz="2000" dirty="0">
                <a:latin typeface="+mj-lt"/>
              </a:rPr>
              <a:t>experts</a:t>
            </a:r>
            <a:endParaRPr lang="en-US" altLang="en-US" sz="2000" b="1" i="1" dirty="0">
              <a:solidFill>
                <a:srgbClr val="CC0000"/>
              </a:solidFill>
              <a:latin typeface="+mj-lt"/>
            </a:endParaRPr>
          </a:p>
        </p:txBody>
      </p:sp>
      <p:sp>
        <p:nvSpPr>
          <p:cNvPr id="2" name="Slide Number Placeholder 1"/>
          <p:cNvSpPr>
            <a:spLocks noGrp="1"/>
          </p:cNvSpPr>
          <p:nvPr>
            <p:ph type="sldNum" sz="quarter" idx="12"/>
          </p:nvPr>
        </p:nvSpPr>
        <p:spPr/>
        <p:txBody>
          <a:bodyPr/>
          <a:lstStyle/>
          <a:p>
            <a:fld id="{2C7DD252-A74E-4E8E-A6B4-FCD6DE8F900F}" type="slidenum">
              <a:rPr lang="en-IN" smtClean="0"/>
              <a:t>26</a:t>
            </a:fld>
            <a:endParaRPr lang="en-IN"/>
          </a:p>
        </p:txBody>
      </p:sp>
    </p:spTree>
    <p:extLst>
      <p:ext uri="{BB962C8B-B14F-4D97-AF65-F5344CB8AC3E}">
        <p14:creationId xmlns:p14="http://schemas.microsoft.com/office/powerpoint/2010/main" val="10617148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688290" y="138689"/>
            <a:ext cx="7005964" cy="549116"/>
          </a:xfrm>
        </p:spPr>
        <p:txBody>
          <a:bodyPr>
            <a:normAutofit fontScale="90000"/>
          </a:bodyPr>
          <a:lstStyle/>
          <a:p>
            <a:r>
              <a:rPr lang="en-US" altLang="en-US" dirty="0">
                <a:latin typeface="Garamond" panose="02020404030301010803" pitchFamily="18" charset="0"/>
              </a:rPr>
              <a:t>Building Expert Systems</a:t>
            </a:r>
            <a:r>
              <a:rPr lang="en-US" altLang="en-US" b="1" dirty="0">
                <a:latin typeface="Garamond" panose="02020404030301010803" pitchFamily="18" charset="0"/>
              </a:rPr>
              <a:t> </a:t>
            </a:r>
          </a:p>
        </p:txBody>
      </p:sp>
      <p:sp>
        <p:nvSpPr>
          <p:cNvPr id="41987" name="Rectangle 3"/>
          <p:cNvSpPr>
            <a:spLocks noGrp="1" noChangeArrowheads="1"/>
          </p:cNvSpPr>
          <p:nvPr>
            <p:ph type="body" idx="1"/>
          </p:nvPr>
        </p:nvSpPr>
        <p:spPr/>
        <p:txBody>
          <a:bodyPr/>
          <a:lstStyle/>
          <a:p>
            <a:r>
              <a:rPr lang="en-US" altLang="en-US" sz="2100" dirty="0">
                <a:latin typeface="Garamond" panose="02020404030301010803" pitchFamily="18" charset="0"/>
              </a:rPr>
              <a:t>Objective of an expert system </a:t>
            </a:r>
          </a:p>
          <a:p>
            <a:pPr lvl="1"/>
            <a:r>
              <a:rPr lang="en-US" altLang="en-US" sz="1800" dirty="0">
                <a:latin typeface="Garamond" panose="02020404030301010803" pitchFamily="18" charset="0"/>
              </a:rPr>
              <a:t>To transfer expertise from human experts to a computer system and </a:t>
            </a:r>
          </a:p>
          <a:p>
            <a:pPr lvl="1"/>
            <a:r>
              <a:rPr lang="en-US" altLang="en-US" sz="1800" dirty="0">
                <a:latin typeface="Garamond" panose="02020404030301010803" pitchFamily="18" charset="0"/>
              </a:rPr>
              <a:t>Then on to </a:t>
            </a:r>
            <a:r>
              <a:rPr lang="en-US" altLang="en-US" sz="1800" dirty="0" smtClean="0">
                <a:latin typeface="Garamond" panose="02020404030301010803" pitchFamily="18" charset="0"/>
              </a:rPr>
              <a:t>non-experts</a:t>
            </a:r>
            <a:endParaRPr lang="en-US" altLang="en-US" sz="1800" dirty="0">
              <a:latin typeface="Garamond" panose="02020404030301010803" pitchFamily="18" charset="0"/>
            </a:endParaRPr>
          </a:p>
          <a:p>
            <a:r>
              <a:rPr lang="en-US" altLang="en-US" sz="2100" dirty="0">
                <a:latin typeface="Garamond" panose="02020404030301010803" pitchFamily="18" charset="0"/>
              </a:rPr>
              <a:t>Activities</a:t>
            </a:r>
          </a:p>
          <a:p>
            <a:pPr lvl="1"/>
            <a:r>
              <a:rPr lang="en-US" altLang="en-US" sz="1800" dirty="0">
                <a:latin typeface="Garamond" panose="02020404030301010803" pitchFamily="18" charset="0"/>
              </a:rPr>
              <a:t>Knowledge acquisition </a:t>
            </a:r>
          </a:p>
          <a:p>
            <a:pPr lvl="1"/>
            <a:r>
              <a:rPr lang="en-US" altLang="en-US" sz="1800" dirty="0">
                <a:latin typeface="Garamond" panose="02020404030301010803" pitchFamily="18" charset="0"/>
              </a:rPr>
              <a:t>Knowledge representation </a:t>
            </a:r>
          </a:p>
          <a:p>
            <a:pPr lvl="1"/>
            <a:r>
              <a:rPr lang="en-US" altLang="en-US" sz="1800" dirty="0">
                <a:latin typeface="Garamond" panose="02020404030301010803" pitchFamily="18" charset="0"/>
              </a:rPr>
              <a:t>Knowledge inferencing </a:t>
            </a:r>
          </a:p>
          <a:p>
            <a:pPr lvl="1"/>
            <a:r>
              <a:rPr lang="en-US" altLang="en-US" sz="1800" dirty="0">
                <a:latin typeface="Garamond" panose="02020404030301010803" pitchFamily="18" charset="0"/>
              </a:rPr>
              <a:t>Knowledge transfer to the user</a:t>
            </a:r>
          </a:p>
        </p:txBody>
      </p:sp>
      <p:sp>
        <p:nvSpPr>
          <p:cNvPr id="2" name="Slide Number Placeholder 1"/>
          <p:cNvSpPr>
            <a:spLocks noGrp="1"/>
          </p:cNvSpPr>
          <p:nvPr>
            <p:ph type="sldNum" sz="quarter" idx="12"/>
          </p:nvPr>
        </p:nvSpPr>
        <p:spPr/>
        <p:txBody>
          <a:bodyPr/>
          <a:lstStyle/>
          <a:p>
            <a:fld id="{2C7DD252-A74E-4E8E-A6B4-FCD6DE8F900F}" type="slidenum">
              <a:rPr lang="en-IN" smtClean="0"/>
              <a:t>27</a:t>
            </a:fld>
            <a:endParaRPr lang="en-IN"/>
          </a:p>
        </p:txBody>
      </p:sp>
    </p:spTree>
    <p:extLst>
      <p:ext uri="{BB962C8B-B14F-4D97-AF65-F5344CB8AC3E}">
        <p14:creationId xmlns:p14="http://schemas.microsoft.com/office/powerpoint/2010/main" val="26969014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fontScale="90000"/>
          </a:bodyPr>
          <a:lstStyle/>
          <a:p>
            <a:r>
              <a:rPr lang="en-US" altLang="en-US" dirty="0" smtClean="0">
                <a:latin typeface="Garamond" panose="02020404030301010803" pitchFamily="18" charset="0"/>
              </a:rPr>
              <a:t>Expert Systems: Some Use-cases</a:t>
            </a:r>
            <a:endParaRPr lang="en-US" altLang="en-US" dirty="0">
              <a:latin typeface="Garamond" panose="02020404030301010803" pitchFamily="18" charset="0"/>
            </a:endParaRPr>
          </a:p>
        </p:txBody>
      </p:sp>
      <p:sp>
        <p:nvSpPr>
          <p:cNvPr id="33795" name="Rectangle 3"/>
          <p:cNvSpPr>
            <a:spLocks noGrp="1" noChangeArrowheads="1"/>
          </p:cNvSpPr>
          <p:nvPr>
            <p:ph type="body" idx="1"/>
          </p:nvPr>
        </p:nvSpPr>
        <p:spPr/>
        <p:txBody>
          <a:bodyPr/>
          <a:lstStyle/>
          <a:p>
            <a:r>
              <a:rPr lang="en-US" altLang="en-US" dirty="0">
                <a:latin typeface="Garamond" panose="02020404030301010803" pitchFamily="18" charset="0"/>
                <a:cs typeface="Times New Roman" panose="02020603050405020304" pitchFamily="18" charset="0"/>
              </a:rPr>
              <a:t>D</a:t>
            </a:r>
            <a:r>
              <a:rPr lang="en-US" altLang="en-US" dirty="0" smtClean="0">
                <a:latin typeface="Garamond" panose="02020404030301010803" pitchFamily="18" charset="0"/>
                <a:cs typeface="Times New Roman" panose="02020603050405020304" pitchFamily="18" charset="0"/>
              </a:rPr>
              <a:t>iagnose </a:t>
            </a:r>
            <a:r>
              <a:rPr lang="en-US" altLang="en-US" dirty="0">
                <a:latin typeface="Garamond" panose="02020404030301010803" pitchFamily="18" charset="0"/>
                <a:cs typeface="Times New Roman" panose="02020603050405020304" pitchFamily="18" charset="0"/>
              </a:rPr>
              <a:t>human illnesses</a:t>
            </a:r>
            <a:r>
              <a:rPr lang="en-US" altLang="en-US" dirty="0">
                <a:latin typeface="Garamond" panose="02020404030301010803" pitchFamily="18" charset="0"/>
              </a:rPr>
              <a:t> </a:t>
            </a:r>
            <a:endParaRPr lang="en-US" altLang="en-US" dirty="0" smtClean="0">
              <a:latin typeface="Garamond" panose="02020404030301010803" pitchFamily="18" charset="0"/>
            </a:endParaRPr>
          </a:p>
          <a:p>
            <a:endParaRPr lang="en-US" altLang="en-US" dirty="0">
              <a:latin typeface="Garamond" panose="02020404030301010803" pitchFamily="18" charset="0"/>
            </a:endParaRPr>
          </a:p>
          <a:p>
            <a:r>
              <a:rPr lang="en-US" altLang="en-US" dirty="0">
                <a:latin typeface="Garamond" panose="02020404030301010803" pitchFamily="18" charset="0"/>
                <a:cs typeface="Times New Roman" panose="02020603050405020304" pitchFamily="18" charset="0"/>
              </a:rPr>
              <a:t>M</a:t>
            </a:r>
            <a:r>
              <a:rPr lang="en-US" altLang="en-US" dirty="0" smtClean="0">
                <a:latin typeface="Garamond" panose="02020404030301010803" pitchFamily="18" charset="0"/>
                <a:cs typeface="Times New Roman" panose="02020603050405020304" pitchFamily="18" charset="0"/>
              </a:rPr>
              <a:t>ake </a:t>
            </a:r>
            <a:r>
              <a:rPr lang="en-US" altLang="en-US" dirty="0">
                <a:latin typeface="Garamond" panose="02020404030301010803" pitchFamily="18" charset="0"/>
                <a:cs typeface="Times New Roman" panose="02020603050405020304" pitchFamily="18" charset="0"/>
              </a:rPr>
              <a:t>financial </a:t>
            </a:r>
            <a:r>
              <a:rPr lang="en-US" altLang="en-US" dirty="0" smtClean="0">
                <a:latin typeface="Garamond" panose="02020404030301010803" pitchFamily="18" charset="0"/>
                <a:cs typeface="Times New Roman" panose="02020603050405020304" pitchFamily="18" charset="0"/>
              </a:rPr>
              <a:t>forecasts</a:t>
            </a:r>
          </a:p>
          <a:p>
            <a:endParaRPr lang="en-US" altLang="en-US" dirty="0">
              <a:latin typeface="Garamond" panose="02020404030301010803" pitchFamily="18" charset="0"/>
            </a:endParaRPr>
          </a:p>
          <a:p>
            <a:r>
              <a:rPr lang="en-US" altLang="en-US" dirty="0">
                <a:latin typeface="Garamond" panose="02020404030301010803" pitchFamily="18" charset="0"/>
                <a:cs typeface="Times New Roman" panose="02020603050405020304" pitchFamily="18" charset="0"/>
              </a:rPr>
              <a:t>S</a:t>
            </a:r>
            <a:r>
              <a:rPr lang="en-US" altLang="en-US" dirty="0" smtClean="0">
                <a:latin typeface="Garamond" panose="02020404030301010803" pitchFamily="18" charset="0"/>
                <a:cs typeface="Times New Roman" panose="02020603050405020304" pitchFamily="18" charset="0"/>
              </a:rPr>
              <a:t>chedule </a:t>
            </a:r>
            <a:r>
              <a:rPr lang="en-US" altLang="en-US" dirty="0">
                <a:latin typeface="Garamond" panose="02020404030301010803" pitchFamily="18" charset="0"/>
                <a:cs typeface="Times New Roman" panose="02020603050405020304" pitchFamily="18" charset="0"/>
              </a:rPr>
              <a:t>routes for delivery vehicles</a:t>
            </a:r>
            <a:r>
              <a:rPr lang="en-US" altLang="en-US" dirty="0">
                <a:latin typeface="Garamond" panose="02020404030301010803" pitchFamily="18" charset="0"/>
              </a:rPr>
              <a:t> </a:t>
            </a:r>
            <a:endParaRPr lang="en-US" altLang="en-US" dirty="0" smtClean="0">
              <a:latin typeface="Garamond" panose="02020404030301010803" pitchFamily="18" charset="0"/>
            </a:endParaRPr>
          </a:p>
          <a:p>
            <a:endParaRPr lang="en-US" altLang="en-US" dirty="0">
              <a:latin typeface="Garamond" panose="02020404030301010803" pitchFamily="18" charset="0"/>
            </a:endParaRPr>
          </a:p>
          <a:p>
            <a:r>
              <a:rPr lang="en-US" altLang="en-US" dirty="0" smtClean="0">
                <a:latin typeface="Garamond" panose="02020404030301010803" pitchFamily="18" charset="0"/>
              </a:rPr>
              <a:t>Decide </a:t>
            </a:r>
            <a:r>
              <a:rPr lang="en-US" altLang="en-US" dirty="0">
                <a:latin typeface="Garamond" panose="02020404030301010803" pitchFamily="18" charset="0"/>
              </a:rPr>
              <a:t>the strategy in </a:t>
            </a:r>
            <a:r>
              <a:rPr lang="en-US" altLang="en-US" dirty="0" smtClean="0">
                <a:latin typeface="Garamond" panose="02020404030301010803" pitchFamily="18" charset="0"/>
              </a:rPr>
              <a:t>computer games</a:t>
            </a:r>
            <a:endParaRPr lang="en-US" altLang="en-US" dirty="0">
              <a:latin typeface="Garamond" panose="02020404030301010803" pitchFamily="18" charset="0"/>
            </a:endParaRPr>
          </a:p>
        </p:txBody>
      </p:sp>
      <p:sp>
        <p:nvSpPr>
          <p:cNvPr id="2" name="Slide Number Placeholder 1"/>
          <p:cNvSpPr>
            <a:spLocks noGrp="1"/>
          </p:cNvSpPr>
          <p:nvPr>
            <p:ph type="sldNum" sz="quarter" idx="12"/>
          </p:nvPr>
        </p:nvSpPr>
        <p:spPr/>
        <p:txBody>
          <a:bodyPr/>
          <a:lstStyle/>
          <a:p>
            <a:fld id="{2C7DD252-A74E-4E8E-A6B4-FCD6DE8F900F}" type="slidenum">
              <a:rPr lang="en-IN" smtClean="0"/>
              <a:t>28</a:t>
            </a:fld>
            <a:endParaRPr lang="en-IN"/>
          </a:p>
        </p:txBody>
      </p:sp>
    </p:spTree>
    <p:extLst>
      <p:ext uri="{BB962C8B-B14F-4D97-AF65-F5344CB8AC3E}">
        <p14:creationId xmlns:p14="http://schemas.microsoft.com/office/powerpoint/2010/main" val="3707292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314450" y="285750"/>
            <a:ext cx="6515100" cy="857250"/>
          </a:xfrm>
        </p:spPr>
        <p:txBody>
          <a:bodyPr/>
          <a:lstStyle/>
          <a:p>
            <a:r>
              <a:rPr lang="en-US" altLang="en-US">
                <a:latin typeface="Garamond" panose="02020404030301010803" pitchFamily="18" charset="0"/>
              </a:rPr>
              <a:t>Important Expert System Components</a:t>
            </a:r>
          </a:p>
        </p:txBody>
      </p:sp>
      <p:sp>
        <p:nvSpPr>
          <p:cNvPr id="44037" name="Rectangle 5"/>
          <p:cNvSpPr>
            <a:spLocks noChangeArrowheads="1"/>
          </p:cNvSpPr>
          <p:nvPr/>
        </p:nvSpPr>
        <p:spPr bwMode="auto">
          <a:xfrm>
            <a:off x="3371850" y="1200150"/>
            <a:ext cx="2800350" cy="35433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050"/>
          </a:p>
        </p:txBody>
      </p:sp>
      <p:sp>
        <p:nvSpPr>
          <p:cNvPr id="44038" name="Text Box 6"/>
          <p:cNvSpPr txBox="1">
            <a:spLocks noChangeArrowheads="1"/>
          </p:cNvSpPr>
          <p:nvPr/>
        </p:nvSpPr>
        <p:spPr bwMode="auto">
          <a:xfrm>
            <a:off x="4000500" y="1428750"/>
            <a:ext cx="1569244" cy="415498"/>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050" b="1"/>
              <a:t>User </a:t>
            </a:r>
          </a:p>
          <a:p>
            <a:pPr algn="ctr" eaLnBrk="0" hangingPunct="0"/>
            <a:r>
              <a:rPr lang="en-US" altLang="en-US" sz="1050" b="1"/>
              <a:t>Interface</a:t>
            </a:r>
            <a:endParaRPr lang="en-US" altLang="en-US" sz="1050"/>
          </a:p>
        </p:txBody>
      </p:sp>
      <p:sp>
        <p:nvSpPr>
          <p:cNvPr id="44039" name="Text Box 7"/>
          <p:cNvSpPr txBox="1">
            <a:spLocks noChangeArrowheads="1"/>
          </p:cNvSpPr>
          <p:nvPr/>
        </p:nvSpPr>
        <p:spPr bwMode="auto">
          <a:xfrm>
            <a:off x="4000500" y="2571750"/>
            <a:ext cx="1569244" cy="415498"/>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050" b="1"/>
              <a:t>Inference</a:t>
            </a:r>
          </a:p>
          <a:p>
            <a:pPr algn="ctr" eaLnBrk="0" hangingPunct="0"/>
            <a:r>
              <a:rPr lang="en-US" altLang="en-US" sz="1050" b="1"/>
              <a:t>Engine</a:t>
            </a:r>
            <a:endParaRPr lang="en-US" altLang="en-US" sz="1050"/>
          </a:p>
        </p:txBody>
      </p:sp>
      <p:sp>
        <p:nvSpPr>
          <p:cNvPr id="44040" name="Text Box 8"/>
          <p:cNvSpPr txBox="1">
            <a:spLocks noChangeArrowheads="1"/>
          </p:cNvSpPr>
          <p:nvPr/>
        </p:nvSpPr>
        <p:spPr bwMode="auto">
          <a:xfrm>
            <a:off x="4000500" y="3714750"/>
            <a:ext cx="1569244" cy="415498"/>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050" b="1"/>
              <a:t>Knowledge</a:t>
            </a:r>
          </a:p>
          <a:p>
            <a:pPr algn="ctr" eaLnBrk="0" hangingPunct="0"/>
            <a:r>
              <a:rPr lang="en-US" altLang="en-US" sz="1050" b="1"/>
              <a:t>Base</a:t>
            </a:r>
            <a:endParaRPr lang="en-US" altLang="en-US" sz="1050"/>
          </a:p>
        </p:txBody>
      </p:sp>
      <p:sp>
        <p:nvSpPr>
          <p:cNvPr id="44041" name="Line 9"/>
          <p:cNvSpPr>
            <a:spLocks noChangeShapeType="1"/>
          </p:cNvSpPr>
          <p:nvPr/>
        </p:nvSpPr>
        <p:spPr bwMode="auto">
          <a:xfrm flipV="1">
            <a:off x="4743450" y="2057400"/>
            <a:ext cx="0" cy="51435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050"/>
          </a:p>
        </p:txBody>
      </p:sp>
      <p:sp>
        <p:nvSpPr>
          <p:cNvPr id="44042" name="Line 10"/>
          <p:cNvSpPr>
            <a:spLocks noChangeShapeType="1"/>
          </p:cNvSpPr>
          <p:nvPr/>
        </p:nvSpPr>
        <p:spPr bwMode="auto">
          <a:xfrm flipV="1">
            <a:off x="4743450" y="3200400"/>
            <a:ext cx="0" cy="51435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050"/>
          </a:p>
        </p:txBody>
      </p:sp>
      <p:grpSp>
        <p:nvGrpSpPr>
          <p:cNvPr id="44049" name="Group 17"/>
          <p:cNvGrpSpPr>
            <a:grpSpLocks/>
          </p:cNvGrpSpPr>
          <p:nvPr/>
        </p:nvGrpSpPr>
        <p:grpSpPr bwMode="auto">
          <a:xfrm>
            <a:off x="1314450" y="2800352"/>
            <a:ext cx="2800350" cy="577454"/>
            <a:chOff x="144" y="2352"/>
            <a:chExt cx="2352" cy="485"/>
          </a:xfrm>
        </p:grpSpPr>
        <p:sp>
          <p:nvSpPr>
            <p:cNvPr id="44047" name="Text Box 15"/>
            <p:cNvSpPr txBox="1">
              <a:spLocks noChangeArrowheads="1"/>
            </p:cNvSpPr>
            <p:nvPr/>
          </p:nvSpPr>
          <p:spPr bwMode="auto">
            <a:xfrm>
              <a:off x="144" y="2352"/>
              <a:ext cx="2112" cy="485"/>
            </a:xfrm>
            <a:prstGeom prst="rect">
              <a:avLst/>
            </a:prstGeom>
            <a:solidFill>
              <a:srgbClr val="33CCCC">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050"/>
                <a:t>Reasoning (Thinking). Makes logical deductions based upon the knowledge in the  KB. </a:t>
              </a:r>
            </a:p>
          </p:txBody>
        </p:sp>
        <p:sp>
          <p:nvSpPr>
            <p:cNvPr id="44048" name="Line 16"/>
            <p:cNvSpPr>
              <a:spLocks noChangeShapeType="1"/>
            </p:cNvSpPr>
            <p:nvPr/>
          </p:nvSpPr>
          <p:spPr bwMode="auto">
            <a:xfrm flipV="1">
              <a:off x="2112" y="2544"/>
              <a:ext cx="384"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050"/>
            </a:p>
          </p:txBody>
        </p:sp>
      </p:grpSp>
      <p:grpSp>
        <p:nvGrpSpPr>
          <p:cNvPr id="44054" name="Group 22"/>
          <p:cNvGrpSpPr>
            <a:grpSpLocks/>
          </p:cNvGrpSpPr>
          <p:nvPr/>
        </p:nvGrpSpPr>
        <p:grpSpPr bwMode="auto">
          <a:xfrm>
            <a:off x="1314450" y="4114798"/>
            <a:ext cx="2800350" cy="253603"/>
            <a:chOff x="144" y="3456"/>
            <a:chExt cx="2352" cy="213"/>
          </a:xfrm>
        </p:grpSpPr>
        <p:sp>
          <p:nvSpPr>
            <p:cNvPr id="44046" name="Text Box 14"/>
            <p:cNvSpPr txBox="1">
              <a:spLocks noChangeArrowheads="1"/>
            </p:cNvSpPr>
            <p:nvPr/>
          </p:nvSpPr>
          <p:spPr bwMode="auto">
            <a:xfrm>
              <a:off x="144" y="3456"/>
              <a:ext cx="2112" cy="213"/>
            </a:xfrm>
            <a:prstGeom prst="rect">
              <a:avLst/>
            </a:prstGeom>
            <a:solidFill>
              <a:srgbClr val="FF00FF">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050"/>
                <a:t>Contains the domain knowledge</a:t>
              </a:r>
            </a:p>
          </p:txBody>
        </p:sp>
        <p:sp>
          <p:nvSpPr>
            <p:cNvPr id="44050" name="Line 18"/>
            <p:cNvSpPr>
              <a:spLocks noChangeShapeType="1"/>
            </p:cNvSpPr>
            <p:nvPr/>
          </p:nvSpPr>
          <p:spPr bwMode="auto">
            <a:xfrm flipV="1">
              <a:off x="2112" y="3552"/>
              <a:ext cx="384"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050"/>
            </a:p>
          </p:txBody>
        </p:sp>
      </p:grpSp>
      <p:grpSp>
        <p:nvGrpSpPr>
          <p:cNvPr id="44053" name="Group 21"/>
          <p:cNvGrpSpPr>
            <a:grpSpLocks/>
          </p:cNvGrpSpPr>
          <p:nvPr/>
        </p:nvGrpSpPr>
        <p:grpSpPr bwMode="auto">
          <a:xfrm>
            <a:off x="1314450" y="1731167"/>
            <a:ext cx="2800350" cy="415528"/>
            <a:chOff x="144" y="1454"/>
            <a:chExt cx="2352" cy="349"/>
          </a:xfrm>
        </p:grpSpPr>
        <p:sp>
          <p:nvSpPr>
            <p:cNvPr id="44051" name="Text Box 19"/>
            <p:cNvSpPr txBox="1">
              <a:spLocks noChangeArrowheads="1"/>
            </p:cNvSpPr>
            <p:nvPr/>
          </p:nvSpPr>
          <p:spPr bwMode="auto">
            <a:xfrm>
              <a:off x="144" y="1454"/>
              <a:ext cx="2112" cy="349"/>
            </a:xfrm>
            <a:prstGeom prst="rect">
              <a:avLst/>
            </a:prstGeom>
            <a:solidFill>
              <a:srgbClr val="FFCC00">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050"/>
                <a:t>A facility for the user to interact with the Expert System</a:t>
              </a:r>
            </a:p>
          </p:txBody>
        </p:sp>
        <p:sp>
          <p:nvSpPr>
            <p:cNvPr id="44052" name="Line 20"/>
            <p:cNvSpPr>
              <a:spLocks noChangeShapeType="1"/>
            </p:cNvSpPr>
            <p:nvPr/>
          </p:nvSpPr>
          <p:spPr bwMode="auto">
            <a:xfrm flipV="1">
              <a:off x="2112" y="1550"/>
              <a:ext cx="384"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050"/>
            </a:p>
          </p:txBody>
        </p:sp>
      </p:grpSp>
      <p:sp>
        <p:nvSpPr>
          <p:cNvPr id="2" name="Slide Number Placeholder 1"/>
          <p:cNvSpPr>
            <a:spLocks noGrp="1"/>
          </p:cNvSpPr>
          <p:nvPr>
            <p:ph type="sldNum" sz="quarter" idx="12"/>
          </p:nvPr>
        </p:nvSpPr>
        <p:spPr/>
        <p:txBody>
          <a:bodyPr/>
          <a:lstStyle/>
          <a:p>
            <a:fld id="{2C7DD252-A74E-4E8E-A6B4-FCD6DE8F900F}" type="slidenum">
              <a:rPr lang="en-IN" smtClean="0"/>
              <a:t>29</a:t>
            </a:fld>
            <a:endParaRPr lang="en-IN"/>
          </a:p>
        </p:txBody>
      </p:sp>
    </p:spTree>
    <p:extLst>
      <p:ext uri="{BB962C8B-B14F-4D97-AF65-F5344CB8AC3E}">
        <p14:creationId xmlns:p14="http://schemas.microsoft.com/office/powerpoint/2010/main" val="710972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40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404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4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03" y="2212653"/>
            <a:ext cx="7005964" cy="782337"/>
          </a:xfrm>
        </p:spPr>
        <p:txBody>
          <a:bodyPr>
            <a:noAutofit/>
          </a:bodyPr>
          <a:lstStyle/>
          <a:p>
            <a:pPr algn="ctr"/>
            <a:r>
              <a:rPr lang="en-IN" sz="4000" dirty="0" smtClean="0"/>
              <a:t>Background</a:t>
            </a:r>
            <a:endParaRPr lang="en-IN" sz="4000" dirty="0"/>
          </a:p>
        </p:txBody>
      </p:sp>
      <p:sp>
        <p:nvSpPr>
          <p:cNvPr id="4" name="Slide Number Placeholder 3"/>
          <p:cNvSpPr>
            <a:spLocks noGrp="1"/>
          </p:cNvSpPr>
          <p:nvPr>
            <p:ph type="sldNum" sz="quarter" idx="12"/>
          </p:nvPr>
        </p:nvSpPr>
        <p:spPr/>
        <p:txBody>
          <a:bodyPr/>
          <a:lstStyle/>
          <a:p>
            <a:fld id="{2C7DD252-A74E-4E8E-A6B4-FCD6DE8F900F}" type="slidenum">
              <a:rPr lang="en-IN" smtClean="0"/>
              <a:t>3</a:t>
            </a:fld>
            <a:endParaRPr lang="en-IN"/>
          </a:p>
        </p:txBody>
      </p:sp>
    </p:spTree>
    <p:extLst>
      <p:ext uri="{BB962C8B-B14F-4D97-AF65-F5344CB8AC3E}">
        <p14:creationId xmlns:p14="http://schemas.microsoft.com/office/powerpoint/2010/main" val="10852225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idx="1"/>
          </p:nvPr>
        </p:nvSpPr>
        <p:spPr>
          <a:xfrm>
            <a:off x="1000539" y="1257300"/>
            <a:ext cx="6714711" cy="3086100"/>
          </a:xfrm>
        </p:spPr>
        <p:txBody>
          <a:bodyPr>
            <a:normAutofit/>
          </a:bodyPr>
          <a:lstStyle/>
          <a:p>
            <a:pPr>
              <a:lnSpc>
                <a:spcPct val="90000"/>
              </a:lnSpc>
            </a:pPr>
            <a:r>
              <a:rPr lang="en-US" altLang="en-US" sz="2100" dirty="0">
                <a:latin typeface="Garamond" panose="02020404030301010803" pitchFamily="18" charset="0"/>
              </a:rPr>
              <a:t>Condition-Action Pairs:</a:t>
            </a:r>
          </a:p>
          <a:p>
            <a:pPr>
              <a:lnSpc>
                <a:spcPct val="90000"/>
              </a:lnSpc>
              <a:buFontTx/>
              <a:buNone/>
            </a:pPr>
            <a:endParaRPr lang="en-US" altLang="en-US" sz="2100" dirty="0">
              <a:latin typeface="Garamond" panose="02020404030301010803" pitchFamily="18" charset="0"/>
            </a:endParaRPr>
          </a:p>
          <a:p>
            <a:pPr lvl="1">
              <a:lnSpc>
                <a:spcPct val="80000"/>
              </a:lnSpc>
            </a:pPr>
            <a:r>
              <a:rPr lang="en-US" altLang="en-US" sz="1800" dirty="0">
                <a:latin typeface="Garamond" panose="02020404030301010803" pitchFamily="18" charset="0"/>
              </a:rPr>
              <a:t>A </a:t>
            </a:r>
            <a:r>
              <a:rPr lang="en-US" altLang="en-US" sz="1800" u="sng" dirty="0">
                <a:latin typeface="Garamond" panose="02020404030301010803" pitchFamily="18" charset="0"/>
              </a:rPr>
              <a:t>RULE</a:t>
            </a:r>
            <a:r>
              <a:rPr lang="en-US" altLang="en-US" sz="1800" dirty="0">
                <a:latin typeface="Garamond" panose="02020404030301010803" pitchFamily="18" charset="0"/>
              </a:rPr>
              <a:t> consists of an IF part and a THEN part (also called a </a:t>
            </a:r>
            <a:r>
              <a:rPr lang="en-US" altLang="en-US" sz="1800" i="1" dirty="0">
                <a:latin typeface="Garamond" panose="02020404030301010803" pitchFamily="18" charset="0"/>
              </a:rPr>
              <a:t>condition</a:t>
            </a:r>
            <a:r>
              <a:rPr lang="en-US" altLang="en-US" sz="1800" dirty="0">
                <a:latin typeface="Garamond" panose="02020404030301010803" pitchFamily="18" charset="0"/>
              </a:rPr>
              <a:t> and an </a:t>
            </a:r>
            <a:r>
              <a:rPr lang="en-US" altLang="en-US" sz="1800" i="1" dirty="0">
                <a:latin typeface="Garamond" panose="02020404030301010803" pitchFamily="18" charset="0"/>
              </a:rPr>
              <a:t>action</a:t>
            </a:r>
            <a:r>
              <a:rPr lang="en-US" altLang="en-US" sz="1800" dirty="0">
                <a:latin typeface="Garamond" panose="02020404030301010803" pitchFamily="18" charset="0"/>
              </a:rPr>
              <a:t>). if the IF part of the rule is satisfied; consequently, the THEN part can be concluded, or its problem-solving action taken. </a:t>
            </a:r>
          </a:p>
          <a:p>
            <a:pPr lvl="1">
              <a:lnSpc>
                <a:spcPct val="80000"/>
              </a:lnSpc>
              <a:buFontTx/>
              <a:buNone/>
            </a:pPr>
            <a:endParaRPr lang="en-US" altLang="en-US" sz="1800" dirty="0">
              <a:latin typeface="Garamond" panose="02020404030301010803" pitchFamily="18" charset="0"/>
            </a:endParaRPr>
          </a:p>
          <a:p>
            <a:pPr>
              <a:lnSpc>
                <a:spcPct val="90000"/>
              </a:lnSpc>
            </a:pPr>
            <a:r>
              <a:rPr lang="en-US" altLang="en-US" sz="2100" dirty="0">
                <a:latin typeface="Garamond" panose="02020404030301010803" pitchFamily="18" charset="0"/>
              </a:rPr>
              <a:t>Rules represent a </a:t>
            </a:r>
            <a:r>
              <a:rPr lang="en-US" altLang="en-US" sz="2100" i="1" dirty="0">
                <a:latin typeface="Garamond" panose="02020404030301010803" pitchFamily="18" charset="0"/>
              </a:rPr>
              <a:t>model</a:t>
            </a:r>
            <a:r>
              <a:rPr lang="en-US" altLang="en-US" sz="2100" dirty="0">
                <a:latin typeface="Garamond" panose="02020404030301010803" pitchFamily="18" charset="0"/>
              </a:rPr>
              <a:t> of actual human </a:t>
            </a:r>
            <a:r>
              <a:rPr lang="en-US" altLang="en-US" sz="2100" dirty="0" smtClean="0">
                <a:latin typeface="Garamond" panose="02020404030301010803" pitchFamily="18" charset="0"/>
              </a:rPr>
              <a:t>behavior</a:t>
            </a:r>
            <a:endParaRPr lang="en-US" altLang="en-US" sz="2100" dirty="0">
              <a:latin typeface="Garamond" panose="02020404030301010803" pitchFamily="18" charset="0"/>
            </a:endParaRPr>
          </a:p>
        </p:txBody>
      </p:sp>
      <p:sp>
        <p:nvSpPr>
          <p:cNvPr id="55299" name="Rectangle 3"/>
          <p:cNvSpPr>
            <a:spLocks noGrp="1" noChangeArrowheads="1"/>
          </p:cNvSpPr>
          <p:nvPr>
            <p:ph type="title"/>
          </p:nvPr>
        </p:nvSpPr>
        <p:spPr/>
        <p:txBody>
          <a:bodyPr>
            <a:normAutofit fontScale="90000"/>
          </a:bodyPr>
          <a:lstStyle/>
          <a:p>
            <a:r>
              <a:rPr lang="en-US" altLang="en-US">
                <a:latin typeface="Garamond" panose="02020404030301010803" pitchFamily="18" charset="0"/>
              </a:rPr>
              <a:t>Production Rules</a:t>
            </a:r>
          </a:p>
        </p:txBody>
      </p:sp>
      <p:sp>
        <p:nvSpPr>
          <p:cNvPr id="2" name="Slide Number Placeholder 1"/>
          <p:cNvSpPr>
            <a:spLocks noGrp="1"/>
          </p:cNvSpPr>
          <p:nvPr>
            <p:ph type="sldNum" sz="quarter" idx="12"/>
          </p:nvPr>
        </p:nvSpPr>
        <p:spPr/>
        <p:txBody>
          <a:bodyPr/>
          <a:lstStyle/>
          <a:p>
            <a:fld id="{2C7DD252-A74E-4E8E-A6B4-FCD6DE8F900F}" type="slidenum">
              <a:rPr lang="en-IN" smtClean="0"/>
              <a:t>30</a:t>
            </a:fld>
            <a:endParaRPr lang="en-IN"/>
          </a:p>
        </p:txBody>
      </p:sp>
    </p:spTree>
    <p:extLst>
      <p:ext uri="{BB962C8B-B14F-4D97-AF65-F5344CB8AC3E}">
        <p14:creationId xmlns:p14="http://schemas.microsoft.com/office/powerpoint/2010/main" val="24023946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604341" y="92765"/>
            <a:ext cx="5829300" cy="742950"/>
          </a:xfrm>
        </p:spPr>
        <p:txBody>
          <a:bodyPr/>
          <a:lstStyle/>
          <a:p>
            <a:r>
              <a:rPr lang="en-US" altLang="en-US" sz="3000" dirty="0">
                <a:latin typeface="Garamond" panose="02020404030301010803" pitchFamily="18" charset="0"/>
              </a:rPr>
              <a:t>Expert Systems</a:t>
            </a:r>
            <a:r>
              <a:rPr lang="en-US" altLang="en-US" sz="3000" i="1" dirty="0">
                <a:latin typeface="Garamond" panose="02020404030301010803" pitchFamily="18" charset="0"/>
              </a:rPr>
              <a:t> </a:t>
            </a:r>
            <a:r>
              <a:rPr lang="en-US" altLang="en-US" sz="3000" dirty="0">
                <a:latin typeface="Garamond" panose="02020404030301010803" pitchFamily="18" charset="0"/>
              </a:rPr>
              <a:t>Benefits</a:t>
            </a:r>
          </a:p>
        </p:txBody>
      </p:sp>
      <p:sp>
        <p:nvSpPr>
          <p:cNvPr id="53251" name="Rectangle 3"/>
          <p:cNvSpPr>
            <a:spLocks noGrp="1" noChangeArrowheads="1"/>
          </p:cNvSpPr>
          <p:nvPr>
            <p:ph type="body" idx="1"/>
          </p:nvPr>
        </p:nvSpPr>
        <p:spPr>
          <a:xfrm>
            <a:off x="874643" y="1143000"/>
            <a:ext cx="7845287" cy="3086100"/>
          </a:xfrm>
        </p:spPr>
        <p:txBody>
          <a:bodyPr>
            <a:normAutofit/>
          </a:bodyPr>
          <a:lstStyle/>
          <a:p>
            <a:pPr marL="400050" indent="-400050">
              <a:lnSpc>
                <a:spcPct val="90000"/>
              </a:lnSpc>
            </a:pPr>
            <a:r>
              <a:rPr lang="en-US" altLang="en-US" sz="2100" dirty="0">
                <a:latin typeface="Garamond" panose="02020404030301010803" pitchFamily="18" charset="0"/>
              </a:rPr>
              <a:t>Helps preserve </a:t>
            </a:r>
            <a:r>
              <a:rPr lang="en-US" altLang="en-US" sz="2100" dirty="0" smtClean="0">
                <a:latin typeface="Garamond" panose="02020404030301010803" pitchFamily="18" charset="0"/>
              </a:rPr>
              <a:t>knowledge</a:t>
            </a:r>
          </a:p>
          <a:p>
            <a:pPr marL="400050" indent="-400050">
              <a:lnSpc>
                <a:spcPct val="90000"/>
              </a:lnSpc>
            </a:pPr>
            <a:endParaRPr lang="en-US" altLang="en-US" sz="2100" dirty="0">
              <a:latin typeface="Garamond" panose="02020404030301010803" pitchFamily="18" charset="0"/>
            </a:endParaRPr>
          </a:p>
          <a:p>
            <a:pPr marL="400050" indent="-400050">
              <a:lnSpc>
                <a:spcPct val="90000"/>
              </a:lnSpc>
            </a:pPr>
            <a:r>
              <a:rPr lang="en-US" altLang="en-US" sz="2100" dirty="0">
                <a:latin typeface="Garamond" panose="02020404030301010803" pitchFamily="18" charset="0"/>
              </a:rPr>
              <a:t>Helps if expertise is scarce, expensive, or </a:t>
            </a:r>
            <a:r>
              <a:rPr lang="en-US" altLang="en-US" sz="2100" dirty="0" smtClean="0">
                <a:latin typeface="Garamond" panose="02020404030301010803" pitchFamily="18" charset="0"/>
              </a:rPr>
              <a:t>unavailable</a:t>
            </a:r>
          </a:p>
          <a:p>
            <a:pPr marL="400050" indent="-400050">
              <a:lnSpc>
                <a:spcPct val="90000"/>
              </a:lnSpc>
            </a:pPr>
            <a:endParaRPr lang="en-US" altLang="en-US" sz="2100" dirty="0">
              <a:latin typeface="Garamond" panose="02020404030301010803" pitchFamily="18" charset="0"/>
            </a:endParaRPr>
          </a:p>
          <a:p>
            <a:pPr marL="400050" indent="-400050">
              <a:lnSpc>
                <a:spcPct val="90000"/>
              </a:lnSpc>
            </a:pPr>
            <a:r>
              <a:rPr lang="en-US" altLang="en-US" sz="2100" dirty="0">
                <a:latin typeface="Garamond" panose="02020404030301010803" pitchFamily="18" charset="0"/>
              </a:rPr>
              <a:t>Helps if under time and pressure constraints</a:t>
            </a:r>
          </a:p>
          <a:p>
            <a:pPr marL="685800" lvl="1" indent="-342900">
              <a:lnSpc>
                <a:spcPct val="90000"/>
              </a:lnSpc>
            </a:pPr>
            <a:endParaRPr lang="en-US" altLang="en-US" sz="1800" dirty="0">
              <a:latin typeface="Garamond" panose="02020404030301010803" pitchFamily="18" charset="0"/>
            </a:endParaRPr>
          </a:p>
          <a:p>
            <a:pPr marL="400050" indent="-400050">
              <a:lnSpc>
                <a:spcPct val="90000"/>
              </a:lnSpc>
            </a:pPr>
            <a:r>
              <a:rPr lang="en-US" altLang="en-US" sz="2100" dirty="0">
                <a:latin typeface="Garamond" panose="02020404030301010803" pitchFamily="18" charset="0"/>
              </a:rPr>
              <a:t>Helps in training new employees </a:t>
            </a:r>
          </a:p>
        </p:txBody>
      </p:sp>
      <p:sp>
        <p:nvSpPr>
          <p:cNvPr id="2" name="Slide Number Placeholder 1"/>
          <p:cNvSpPr>
            <a:spLocks noGrp="1"/>
          </p:cNvSpPr>
          <p:nvPr>
            <p:ph type="sldNum" sz="quarter" idx="12"/>
          </p:nvPr>
        </p:nvSpPr>
        <p:spPr/>
        <p:txBody>
          <a:bodyPr/>
          <a:lstStyle/>
          <a:p>
            <a:fld id="{2C7DD252-A74E-4E8E-A6B4-FCD6DE8F900F}" type="slidenum">
              <a:rPr lang="en-IN" smtClean="0"/>
              <a:t>31</a:t>
            </a:fld>
            <a:endParaRPr lang="en-IN"/>
          </a:p>
        </p:txBody>
      </p:sp>
    </p:spTree>
    <p:extLst>
      <p:ext uri="{BB962C8B-B14F-4D97-AF65-F5344CB8AC3E}">
        <p14:creationId xmlns:p14="http://schemas.microsoft.com/office/powerpoint/2010/main" val="36258455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509385" y="204950"/>
            <a:ext cx="7409327" cy="549116"/>
          </a:xfrm>
        </p:spPr>
        <p:txBody>
          <a:bodyPr>
            <a:normAutofit fontScale="90000"/>
          </a:bodyPr>
          <a:lstStyle/>
          <a:p>
            <a:r>
              <a:rPr lang="en-US" altLang="en-US" sz="3000" b="1" dirty="0" smtClean="0">
                <a:latin typeface="Garamond" panose="02020404030301010803" pitchFamily="18" charset="0"/>
              </a:rPr>
              <a:t>Limitations of Expert </a:t>
            </a:r>
            <a:r>
              <a:rPr lang="en-US" altLang="en-US" sz="3000" b="1" dirty="0">
                <a:latin typeface="Garamond" panose="02020404030301010803" pitchFamily="18" charset="0"/>
              </a:rPr>
              <a:t>Systems </a:t>
            </a:r>
          </a:p>
        </p:txBody>
      </p:sp>
      <p:sp>
        <p:nvSpPr>
          <p:cNvPr id="54275" name="Rectangle 3"/>
          <p:cNvSpPr>
            <a:spLocks noGrp="1" noChangeArrowheads="1"/>
          </p:cNvSpPr>
          <p:nvPr>
            <p:ph type="body" idx="1"/>
          </p:nvPr>
        </p:nvSpPr>
        <p:spPr>
          <a:xfrm>
            <a:off x="628650" y="1103812"/>
            <a:ext cx="8290062" cy="3528911"/>
          </a:xfrm>
        </p:spPr>
        <p:txBody>
          <a:bodyPr/>
          <a:lstStyle/>
          <a:p>
            <a:pPr marL="571500" indent="-457200">
              <a:lnSpc>
                <a:spcPct val="90000"/>
              </a:lnSpc>
              <a:buFont typeface="+mj-lt"/>
              <a:buAutoNum type="arabicParenR"/>
            </a:pPr>
            <a:r>
              <a:rPr lang="en-US" altLang="en-US" sz="2100" dirty="0">
                <a:latin typeface="Garamond" panose="02020404030301010803" pitchFamily="18" charset="0"/>
              </a:rPr>
              <a:t>Knowledge is not always readily </a:t>
            </a:r>
            <a:r>
              <a:rPr lang="en-US" altLang="en-US" sz="2100" dirty="0" smtClean="0">
                <a:latin typeface="Garamond" panose="02020404030301010803" pitchFamily="18" charset="0"/>
              </a:rPr>
              <a:t>available</a:t>
            </a:r>
          </a:p>
          <a:p>
            <a:pPr marL="571500" indent="-457200">
              <a:lnSpc>
                <a:spcPct val="90000"/>
              </a:lnSpc>
              <a:buFont typeface="+mj-lt"/>
              <a:buAutoNum type="arabicParenR"/>
            </a:pPr>
            <a:endParaRPr lang="en-US" altLang="en-US" sz="2100" dirty="0">
              <a:latin typeface="Garamond" panose="02020404030301010803" pitchFamily="18" charset="0"/>
            </a:endParaRPr>
          </a:p>
          <a:p>
            <a:pPr marL="571500" indent="-457200">
              <a:lnSpc>
                <a:spcPct val="90000"/>
              </a:lnSpc>
              <a:buFont typeface="+mj-lt"/>
              <a:buAutoNum type="arabicParenR"/>
            </a:pPr>
            <a:r>
              <a:rPr lang="en-US" altLang="en-US" sz="2100" dirty="0">
                <a:latin typeface="Garamond" panose="02020404030301010803" pitchFamily="18" charset="0"/>
              </a:rPr>
              <a:t>Expertise can be hard to extract from </a:t>
            </a:r>
            <a:r>
              <a:rPr lang="en-US" altLang="en-US" sz="2100" dirty="0" smtClean="0">
                <a:latin typeface="Garamond" panose="02020404030301010803" pitchFamily="18" charset="0"/>
              </a:rPr>
              <a:t>humans</a:t>
            </a:r>
          </a:p>
          <a:p>
            <a:pPr marL="571500" indent="-457200">
              <a:lnSpc>
                <a:spcPct val="90000"/>
              </a:lnSpc>
              <a:buFont typeface="+mj-lt"/>
              <a:buAutoNum type="arabicParenR"/>
            </a:pPr>
            <a:endParaRPr lang="en-US" altLang="en-US" sz="2100" dirty="0">
              <a:latin typeface="Garamond" panose="02020404030301010803" pitchFamily="18" charset="0"/>
            </a:endParaRPr>
          </a:p>
          <a:p>
            <a:pPr marL="571500" indent="-457200">
              <a:lnSpc>
                <a:spcPct val="90000"/>
              </a:lnSpc>
              <a:buFont typeface="+mj-lt"/>
              <a:buAutoNum type="arabicParenR"/>
            </a:pPr>
            <a:r>
              <a:rPr lang="en-US" altLang="en-US" sz="2100" dirty="0">
                <a:latin typeface="Garamond" panose="02020404030301010803" pitchFamily="18" charset="0"/>
              </a:rPr>
              <a:t>Expert Systems work well only in a </a:t>
            </a:r>
            <a:r>
              <a:rPr lang="en-US" altLang="en-US" sz="2100" i="1" dirty="0">
                <a:latin typeface="Garamond" panose="02020404030301010803" pitchFamily="18" charset="0"/>
              </a:rPr>
              <a:t>narrow domain </a:t>
            </a:r>
            <a:r>
              <a:rPr lang="en-US" altLang="en-US" sz="2100" dirty="0">
                <a:latin typeface="Garamond" panose="02020404030301010803" pitchFamily="18" charset="0"/>
              </a:rPr>
              <a:t>of </a:t>
            </a:r>
            <a:r>
              <a:rPr lang="en-US" altLang="en-US" sz="2100" dirty="0" smtClean="0">
                <a:latin typeface="Garamond" panose="02020404030301010803" pitchFamily="18" charset="0"/>
              </a:rPr>
              <a:t>knowledge</a:t>
            </a:r>
          </a:p>
          <a:p>
            <a:pPr marL="571500" indent="-457200">
              <a:lnSpc>
                <a:spcPct val="90000"/>
              </a:lnSpc>
              <a:buFont typeface="+mj-lt"/>
              <a:buAutoNum type="arabicParenR"/>
            </a:pPr>
            <a:endParaRPr lang="en-US" altLang="en-US" sz="2100" dirty="0">
              <a:latin typeface="Garamond" panose="02020404030301010803" pitchFamily="18" charset="0"/>
            </a:endParaRPr>
          </a:p>
          <a:p>
            <a:pPr marL="571500" indent="-457200">
              <a:lnSpc>
                <a:spcPct val="90000"/>
              </a:lnSpc>
              <a:buFont typeface="+mj-lt"/>
              <a:buAutoNum type="arabicParenR"/>
            </a:pPr>
            <a:r>
              <a:rPr lang="en-US" altLang="en-US" sz="2100" dirty="0">
                <a:latin typeface="Garamond" panose="02020404030301010803" pitchFamily="18" charset="0"/>
              </a:rPr>
              <a:t>Knowledge engineers are rare and </a:t>
            </a:r>
            <a:r>
              <a:rPr lang="en-US" altLang="en-US" sz="2100" dirty="0" smtClean="0">
                <a:latin typeface="Garamond" panose="02020404030301010803" pitchFamily="18" charset="0"/>
              </a:rPr>
              <a:t>expensive</a:t>
            </a:r>
            <a:endParaRPr lang="en-US" altLang="en-US" sz="2100" dirty="0">
              <a:latin typeface="Garamond" panose="02020404030301010803" pitchFamily="18" charset="0"/>
            </a:endParaRPr>
          </a:p>
        </p:txBody>
      </p:sp>
      <p:sp>
        <p:nvSpPr>
          <p:cNvPr id="2" name="Slide Number Placeholder 1"/>
          <p:cNvSpPr>
            <a:spLocks noGrp="1"/>
          </p:cNvSpPr>
          <p:nvPr>
            <p:ph type="sldNum" sz="quarter" idx="12"/>
          </p:nvPr>
        </p:nvSpPr>
        <p:spPr/>
        <p:txBody>
          <a:bodyPr/>
          <a:lstStyle/>
          <a:p>
            <a:fld id="{2C7DD252-A74E-4E8E-A6B4-FCD6DE8F900F}" type="slidenum">
              <a:rPr lang="en-IN" smtClean="0"/>
              <a:t>32</a:t>
            </a:fld>
            <a:endParaRPr lang="en-IN"/>
          </a:p>
        </p:txBody>
      </p:sp>
    </p:spTree>
    <p:extLst>
      <p:ext uri="{BB962C8B-B14F-4D97-AF65-F5344CB8AC3E}">
        <p14:creationId xmlns:p14="http://schemas.microsoft.com/office/powerpoint/2010/main" val="42422989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485900" y="139148"/>
            <a:ext cx="6000750" cy="569843"/>
          </a:xfrm>
        </p:spPr>
        <p:txBody>
          <a:bodyPr>
            <a:normAutofit fontScale="90000"/>
          </a:bodyPr>
          <a:lstStyle/>
          <a:p>
            <a:r>
              <a:rPr lang="en-US" altLang="en-US" b="1" dirty="0">
                <a:latin typeface="Garamond" panose="02020404030301010803" pitchFamily="18" charset="0"/>
              </a:rPr>
              <a:t>	</a:t>
            </a:r>
            <a:r>
              <a:rPr lang="en-US" altLang="en-US" b="1" dirty="0" smtClean="0">
                <a:latin typeface="Garamond" panose="02020404030301010803" pitchFamily="18" charset="0"/>
              </a:rPr>
              <a:t>Examples of Some </a:t>
            </a:r>
            <a:r>
              <a:rPr lang="en-US" altLang="en-US" b="1" dirty="0">
                <a:latin typeface="Garamond" panose="02020404030301010803" pitchFamily="18" charset="0"/>
              </a:rPr>
              <a:t>Expert </a:t>
            </a:r>
            <a:r>
              <a:rPr lang="en-US" altLang="en-US" b="1" dirty="0" smtClean="0">
                <a:latin typeface="Garamond" panose="02020404030301010803" pitchFamily="18" charset="0"/>
              </a:rPr>
              <a:t>System</a:t>
            </a:r>
            <a:endParaRPr lang="en-US" altLang="en-US" b="1" dirty="0">
              <a:latin typeface="Garamond" panose="02020404030301010803" pitchFamily="18" charset="0"/>
            </a:endParaRPr>
          </a:p>
        </p:txBody>
      </p:sp>
      <p:sp>
        <p:nvSpPr>
          <p:cNvPr id="65539" name="Rectangle 3"/>
          <p:cNvSpPr>
            <a:spLocks noGrp="1" noChangeArrowheads="1"/>
          </p:cNvSpPr>
          <p:nvPr>
            <p:ph type="body" idx="1"/>
          </p:nvPr>
        </p:nvSpPr>
        <p:spPr>
          <a:xfrm>
            <a:off x="609599" y="1428750"/>
            <a:ext cx="8282609" cy="2255354"/>
          </a:xfrm>
        </p:spPr>
        <p:txBody>
          <a:bodyPr/>
          <a:lstStyle/>
          <a:p>
            <a:pPr>
              <a:lnSpc>
                <a:spcPct val="80000"/>
              </a:lnSpc>
            </a:pPr>
            <a:r>
              <a:rPr lang="en-US" altLang="en-US" sz="1500" dirty="0">
                <a:latin typeface="Garamond" panose="02020404030301010803" pitchFamily="18" charset="0"/>
              </a:rPr>
              <a:t>MYCIN (1972-80)</a:t>
            </a:r>
          </a:p>
          <a:p>
            <a:pPr lvl="1">
              <a:lnSpc>
                <a:spcPct val="80000"/>
              </a:lnSpc>
            </a:pPr>
            <a:r>
              <a:rPr lang="en-US" altLang="en-US" sz="1500" dirty="0" smtClean="0">
                <a:latin typeface="Garamond" panose="02020404030301010803" pitchFamily="18" charset="0"/>
              </a:rPr>
              <a:t>An interactive </a:t>
            </a:r>
            <a:r>
              <a:rPr lang="en-US" altLang="en-US" sz="1500" dirty="0">
                <a:latin typeface="Garamond" panose="02020404030301010803" pitchFamily="18" charset="0"/>
              </a:rPr>
              <a:t>program that diagnoses certain infectious diseases, prescribes antimicrobial therapy, and can explain its reasoning in </a:t>
            </a:r>
            <a:r>
              <a:rPr lang="en-US" altLang="en-US" sz="1500" dirty="0" smtClean="0">
                <a:latin typeface="Garamond" panose="02020404030301010803" pitchFamily="18" charset="0"/>
              </a:rPr>
              <a:t>detail</a:t>
            </a:r>
          </a:p>
          <a:p>
            <a:pPr lvl="1">
              <a:lnSpc>
                <a:spcPct val="80000"/>
              </a:lnSpc>
            </a:pPr>
            <a:endParaRPr lang="en-US" altLang="en-US" sz="1500" dirty="0" smtClean="0">
              <a:latin typeface="Garamond" panose="02020404030301010803" pitchFamily="18" charset="0"/>
            </a:endParaRPr>
          </a:p>
          <a:p>
            <a:pPr lvl="1">
              <a:lnSpc>
                <a:spcPct val="80000"/>
              </a:lnSpc>
            </a:pPr>
            <a:endParaRPr lang="en-US" altLang="en-US" sz="1500" dirty="0">
              <a:latin typeface="Garamond" panose="02020404030301010803" pitchFamily="18" charset="0"/>
            </a:endParaRPr>
          </a:p>
          <a:p>
            <a:pPr marL="114300" indent="0">
              <a:lnSpc>
                <a:spcPct val="80000"/>
              </a:lnSpc>
              <a:buNone/>
            </a:pPr>
            <a:r>
              <a:rPr lang="en-US" altLang="en-US" sz="1500" dirty="0">
                <a:latin typeface="Garamond" panose="02020404030301010803" pitchFamily="18" charset="0"/>
              </a:rPr>
              <a:t>	</a:t>
            </a:r>
          </a:p>
          <a:p>
            <a:pPr>
              <a:lnSpc>
                <a:spcPct val="80000"/>
              </a:lnSpc>
            </a:pPr>
            <a:r>
              <a:rPr lang="en-US" altLang="en-US" sz="1500" dirty="0">
                <a:latin typeface="Garamond" panose="02020404030301010803" pitchFamily="18" charset="0"/>
              </a:rPr>
              <a:t>DENDRAL (1965-83) </a:t>
            </a:r>
          </a:p>
          <a:p>
            <a:pPr lvl="1">
              <a:lnSpc>
                <a:spcPct val="80000"/>
              </a:lnSpc>
            </a:pPr>
            <a:r>
              <a:rPr lang="en-US" altLang="en-US" sz="1500" dirty="0" smtClean="0">
                <a:latin typeface="Garamond" panose="02020404030301010803" pitchFamily="18" charset="0"/>
              </a:rPr>
              <a:t>Rule-based </a:t>
            </a:r>
            <a:r>
              <a:rPr lang="en-US" altLang="en-US" sz="1500" dirty="0">
                <a:latin typeface="Garamond" panose="02020404030301010803" pitchFamily="18" charset="0"/>
              </a:rPr>
              <a:t>expert systems that analyzes molecular structure. </a:t>
            </a:r>
            <a:r>
              <a:rPr lang="en-US" altLang="en-US" sz="1500" dirty="0" smtClean="0">
                <a:latin typeface="Garamond" panose="02020404030301010803" pitchFamily="18" charset="0"/>
              </a:rPr>
              <a:t>DENDRAL </a:t>
            </a:r>
            <a:r>
              <a:rPr lang="en-US" altLang="en-US" sz="1500" dirty="0">
                <a:latin typeface="Garamond" panose="02020404030301010803" pitchFamily="18" charset="0"/>
              </a:rPr>
              <a:t>proposes plausible candidate structures for new or unknown chemical compounds.</a:t>
            </a:r>
          </a:p>
        </p:txBody>
      </p:sp>
      <p:sp>
        <p:nvSpPr>
          <p:cNvPr id="2" name="Slide Number Placeholder 1"/>
          <p:cNvSpPr>
            <a:spLocks noGrp="1"/>
          </p:cNvSpPr>
          <p:nvPr>
            <p:ph type="sldNum" sz="quarter" idx="12"/>
          </p:nvPr>
        </p:nvSpPr>
        <p:spPr/>
        <p:txBody>
          <a:bodyPr/>
          <a:lstStyle/>
          <a:p>
            <a:fld id="{2C7DD252-A74E-4E8E-A6B4-FCD6DE8F900F}" type="slidenum">
              <a:rPr lang="en-IN" smtClean="0"/>
              <a:t>33</a:t>
            </a:fld>
            <a:endParaRPr lang="en-IN"/>
          </a:p>
        </p:txBody>
      </p:sp>
    </p:spTree>
    <p:extLst>
      <p:ext uri="{BB962C8B-B14F-4D97-AF65-F5344CB8AC3E}">
        <p14:creationId xmlns:p14="http://schemas.microsoft.com/office/powerpoint/2010/main" val="34452341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497" y="1706103"/>
            <a:ext cx="7886700" cy="2322558"/>
          </a:xfrm>
        </p:spPr>
        <p:txBody>
          <a:bodyPr>
            <a:normAutofit/>
          </a:bodyPr>
          <a:lstStyle/>
          <a:p>
            <a:pPr algn="ctr"/>
            <a:r>
              <a:rPr lang="en-US" sz="3750" dirty="0" smtClean="0">
                <a:solidFill>
                  <a:srgbClr val="002060"/>
                </a:solidFill>
                <a:latin typeface="Times New Roman" panose="02020603050405020304" pitchFamily="18" charset="0"/>
                <a:cs typeface="Times New Roman" panose="02020603050405020304" pitchFamily="18" charset="0"/>
              </a:rPr>
              <a:t>Machine Learning</a:t>
            </a:r>
            <a:br>
              <a:rPr lang="en-US" sz="3750" dirty="0" smtClean="0">
                <a:solidFill>
                  <a:srgbClr val="002060"/>
                </a:solidFill>
                <a:latin typeface="Times New Roman" panose="02020603050405020304" pitchFamily="18" charset="0"/>
                <a:cs typeface="Times New Roman" panose="02020603050405020304" pitchFamily="18" charset="0"/>
              </a:rPr>
            </a:br>
            <a:r>
              <a:rPr lang="en-US" sz="3750" dirty="0">
                <a:solidFill>
                  <a:srgbClr val="002060"/>
                </a:solidFill>
                <a:latin typeface="Times New Roman" panose="02020603050405020304" pitchFamily="18" charset="0"/>
                <a:cs typeface="Times New Roman" panose="02020603050405020304" pitchFamily="18" charset="0"/>
              </a:rPr>
              <a:t/>
            </a:r>
            <a:br>
              <a:rPr lang="en-US" sz="3750" dirty="0">
                <a:solidFill>
                  <a:srgbClr val="002060"/>
                </a:solidFill>
                <a:latin typeface="Times New Roman" panose="02020603050405020304" pitchFamily="18" charset="0"/>
                <a:cs typeface="Times New Roman" panose="02020603050405020304" pitchFamily="18" charset="0"/>
              </a:rPr>
            </a:br>
            <a:r>
              <a:rPr lang="en-US" sz="3100" dirty="0" smtClean="0">
                <a:solidFill>
                  <a:srgbClr val="002060"/>
                </a:solidFill>
                <a:latin typeface="Times New Roman" panose="02020603050405020304" pitchFamily="18" charset="0"/>
                <a:cs typeface="Times New Roman" panose="02020603050405020304" pitchFamily="18" charset="0"/>
              </a:rPr>
              <a:t>(Learning from Data)</a:t>
            </a:r>
            <a:br>
              <a:rPr lang="en-US" sz="3100" dirty="0" smtClean="0">
                <a:solidFill>
                  <a:srgbClr val="002060"/>
                </a:solidFill>
                <a:latin typeface="Times New Roman" panose="02020603050405020304" pitchFamily="18" charset="0"/>
                <a:cs typeface="Times New Roman" panose="02020603050405020304" pitchFamily="18" charset="0"/>
              </a:rPr>
            </a:br>
            <a:r>
              <a:rPr lang="en-US" sz="3100" dirty="0" smtClean="0">
                <a:solidFill>
                  <a:srgbClr val="002060"/>
                </a:solidFill>
                <a:latin typeface="Times New Roman" panose="02020603050405020304" pitchFamily="18" charset="0"/>
                <a:cs typeface="Times New Roman" panose="02020603050405020304" pitchFamily="18" charset="0"/>
              </a:rPr>
              <a:t>(Often with human generated features)</a:t>
            </a:r>
            <a:endParaRPr lang="en-IN" sz="3100" dirty="0">
              <a:solidFill>
                <a:srgbClr val="00206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C7DD252-A74E-4E8E-A6B4-FCD6DE8F900F}" type="slidenum">
              <a:rPr lang="en-IN" smtClean="0"/>
              <a:t>34</a:t>
            </a:fld>
            <a:endParaRPr lang="en-IN"/>
          </a:p>
        </p:txBody>
      </p:sp>
    </p:spTree>
    <p:extLst>
      <p:ext uri="{BB962C8B-B14F-4D97-AF65-F5344CB8AC3E}">
        <p14:creationId xmlns:p14="http://schemas.microsoft.com/office/powerpoint/2010/main" val="24827996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FC86F-F741-4CF8-9B09-26AC4C7AC273}"/>
              </a:ext>
            </a:extLst>
          </p:cNvPr>
          <p:cNvSpPr>
            <a:spLocks noGrp="1"/>
          </p:cNvSpPr>
          <p:nvPr>
            <p:ph type="title"/>
          </p:nvPr>
        </p:nvSpPr>
        <p:spPr/>
        <p:txBody>
          <a:bodyPr>
            <a:normAutofit fontScale="90000"/>
          </a:bodyPr>
          <a:lstStyle/>
          <a:p>
            <a:r>
              <a:rPr lang="en-IN" dirty="0" smtClean="0"/>
              <a:t>Machine Learning in Nutshell</a:t>
            </a:r>
            <a:endParaRPr lang="en-IN" dirty="0"/>
          </a:p>
        </p:txBody>
      </p:sp>
      <p:sp>
        <p:nvSpPr>
          <p:cNvPr id="4" name="Rectangle 3">
            <a:extLst>
              <a:ext uri="{FF2B5EF4-FFF2-40B4-BE49-F238E27FC236}">
                <a16:creationId xmlns:a16="http://schemas.microsoft.com/office/drawing/2014/main" id="{D3027479-FBE1-4A0C-9540-57A0B09790B6}"/>
              </a:ext>
            </a:extLst>
          </p:cNvPr>
          <p:cNvSpPr/>
          <p:nvPr/>
        </p:nvSpPr>
        <p:spPr>
          <a:xfrm>
            <a:off x="1243312" y="2382020"/>
            <a:ext cx="1012971" cy="62131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050" b="1" i="1" dirty="0">
                <a:ln w="0"/>
                <a:solidFill>
                  <a:srgbClr val="002060"/>
                </a:solidFill>
                <a:effectLst>
                  <a:outerShdw blurRad="38100" dist="25400" dir="5400000" algn="ctr" rotWithShape="0">
                    <a:srgbClr val="6E747A">
                      <a:alpha val="43000"/>
                    </a:srgbClr>
                  </a:outerShdw>
                </a:effectLst>
              </a:rPr>
              <a:t>Data</a:t>
            </a:r>
          </a:p>
        </p:txBody>
      </p:sp>
      <p:sp>
        <p:nvSpPr>
          <p:cNvPr id="6" name="Hexagon 5">
            <a:extLst>
              <a:ext uri="{FF2B5EF4-FFF2-40B4-BE49-F238E27FC236}">
                <a16:creationId xmlns:a16="http://schemas.microsoft.com/office/drawing/2014/main" id="{75A4B41A-39C4-4934-AF6E-8CF30A856226}"/>
              </a:ext>
            </a:extLst>
          </p:cNvPr>
          <p:cNvSpPr/>
          <p:nvPr/>
        </p:nvSpPr>
        <p:spPr>
          <a:xfrm>
            <a:off x="3210792" y="2293148"/>
            <a:ext cx="1442213" cy="799052"/>
          </a:xfrm>
          <a:prstGeom prst="hexag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050" b="1" i="1" dirty="0">
                <a:ln w="0"/>
                <a:solidFill>
                  <a:srgbClr val="002060"/>
                </a:solidFill>
                <a:effectLst>
                  <a:outerShdw blurRad="38100" dist="25400" dir="5400000" algn="ctr" rotWithShape="0">
                    <a:srgbClr val="6E747A">
                      <a:alpha val="43000"/>
                    </a:srgbClr>
                  </a:outerShdw>
                </a:effectLst>
              </a:rPr>
              <a:t>Machine learning algorithm</a:t>
            </a:r>
          </a:p>
        </p:txBody>
      </p:sp>
      <p:sp>
        <p:nvSpPr>
          <p:cNvPr id="7" name="Rectangle: Rounded Corners 6">
            <a:extLst>
              <a:ext uri="{FF2B5EF4-FFF2-40B4-BE49-F238E27FC236}">
                <a16:creationId xmlns:a16="http://schemas.microsoft.com/office/drawing/2014/main" id="{D5223E60-48A0-41B0-B855-A3514F5792AF}"/>
              </a:ext>
            </a:extLst>
          </p:cNvPr>
          <p:cNvSpPr/>
          <p:nvPr/>
        </p:nvSpPr>
        <p:spPr>
          <a:xfrm>
            <a:off x="5782633" y="2293149"/>
            <a:ext cx="966569" cy="79905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050" b="1" i="1" dirty="0">
                <a:solidFill>
                  <a:srgbClr val="002060"/>
                </a:solidFill>
              </a:rPr>
              <a:t>Model</a:t>
            </a:r>
          </a:p>
        </p:txBody>
      </p:sp>
      <p:sp>
        <p:nvSpPr>
          <p:cNvPr id="8" name="Oval 7">
            <a:extLst>
              <a:ext uri="{FF2B5EF4-FFF2-40B4-BE49-F238E27FC236}">
                <a16:creationId xmlns:a16="http://schemas.microsoft.com/office/drawing/2014/main" id="{324D64F7-3FE0-429A-88EB-680C74EDFD8D}"/>
              </a:ext>
            </a:extLst>
          </p:cNvPr>
          <p:cNvSpPr/>
          <p:nvPr/>
        </p:nvSpPr>
        <p:spPr>
          <a:xfrm>
            <a:off x="5417544" y="4061344"/>
            <a:ext cx="1756978" cy="58644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rgbClr val="002060"/>
                </a:solidFill>
              </a:rPr>
              <a:t>Application</a:t>
            </a:r>
          </a:p>
        </p:txBody>
      </p:sp>
      <p:sp>
        <p:nvSpPr>
          <p:cNvPr id="12" name="TextBox 11">
            <a:extLst>
              <a:ext uri="{FF2B5EF4-FFF2-40B4-BE49-F238E27FC236}">
                <a16:creationId xmlns:a16="http://schemas.microsoft.com/office/drawing/2014/main" id="{38E23927-E0C5-4E23-B2C1-549F11453C2A}"/>
              </a:ext>
            </a:extLst>
          </p:cNvPr>
          <p:cNvSpPr txBox="1"/>
          <p:nvPr/>
        </p:nvSpPr>
        <p:spPr>
          <a:xfrm>
            <a:off x="1399751" y="1371727"/>
            <a:ext cx="755336" cy="415498"/>
          </a:xfrm>
          <a:prstGeom prst="rect">
            <a:avLst/>
          </a:prstGeom>
          <a:noFill/>
        </p:spPr>
        <p:txBody>
          <a:bodyPr wrap="none" rtlCol="0">
            <a:spAutoFit/>
          </a:bodyPr>
          <a:lstStyle/>
          <a:p>
            <a:pPr algn="ctr"/>
            <a:r>
              <a:rPr lang="en-IN" sz="1050" i="1" dirty="0">
                <a:solidFill>
                  <a:srgbClr val="002060"/>
                </a:solidFill>
              </a:rPr>
              <a:t>Contains </a:t>
            </a:r>
            <a:br>
              <a:rPr lang="en-IN" sz="1050" i="1" dirty="0">
                <a:solidFill>
                  <a:srgbClr val="002060"/>
                </a:solidFill>
              </a:rPr>
            </a:br>
            <a:r>
              <a:rPr lang="en-IN" sz="1050" i="1" dirty="0">
                <a:solidFill>
                  <a:srgbClr val="002060"/>
                </a:solidFill>
              </a:rPr>
              <a:t>patterns</a:t>
            </a:r>
          </a:p>
        </p:txBody>
      </p:sp>
      <p:cxnSp>
        <p:nvCxnSpPr>
          <p:cNvPr id="15" name="Straight Connector 14">
            <a:extLst>
              <a:ext uri="{FF2B5EF4-FFF2-40B4-BE49-F238E27FC236}">
                <a16:creationId xmlns:a16="http://schemas.microsoft.com/office/drawing/2014/main" id="{D9C72BCB-A7CC-46E8-B613-C36E2199A2C1}"/>
              </a:ext>
            </a:extLst>
          </p:cNvPr>
          <p:cNvCxnSpPr>
            <a:stCxn id="13" idx="2"/>
            <a:endCxn id="4" idx="0"/>
          </p:cNvCxnSpPr>
          <p:nvPr/>
        </p:nvCxnSpPr>
        <p:spPr>
          <a:xfrm flipH="1">
            <a:off x="1749798" y="1856476"/>
            <a:ext cx="1" cy="525544"/>
          </a:xfrm>
          <a:prstGeom prst="line">
            <a:avLst/>
          </a:prstGeom>
          <a:ln w="19050">
            <a:tailEnd type="oval"/>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AB8A60A0-69E0-453C-8C7F-FFB3A95309ED}"/>
              </a:ext>
            </a:extLst>
          </p:cNvPr>
          <p:cNvSpPr txBox="1"/>
          <p:nvPr/>
        </p:nvSpPr>
        <p:spPr>
          <a:xfrm>
            <a:off x="3711099" y="1371727"/>
            <a:ext cx="671980" cy="415498"/>
          </a:xfrm>
          <a:prstGeom prst="rect">
            <a:avLst/>
          </a:prstGeom>
          <a:noFill/>
        </p:spPr>
        <p:txBody>
          <a:bodyPr wrap="none" rtlCol="0">
            <a:spAutoFit/>
          </a:bodyPr>
          <a:lstStyle/>
          <a:p>
            <a:pPr algn="ctr"/>
            <a:r>
              <a:rPr lang="en-IN" sz="1050" i="1" dirty="0">
                <a:solidFill>
                  <a:srgbClr val="002060"/>
                </a:solidFill>
              </a:rPr>
              <a:t>Find </a:t>
            </a:r>
            <a:br>
              <a:rPr lang="en-IN" sz="1050" i="1" dirty="0">
                <a:solidFill>
                  <a:srgbClr val="002060"/>
                </a:solidFill>
              </a:rPr>
            </a:br>
            <a:r>
              <a:rPr lang="en-IN" sz="1050" i="1" dirty="0">
                <a:solidFill>
                  <a:srgbClr val="002060"/>
                </a:solidFill>
              </a:rPr>
              <a:t>patterns</a:t>
            </a:r>
          </a:p>
        </p:txBody>
      </p:sp>
      <p:cxnSp>
        <p:nvCxnSpPr>
          <p:cNvPr id="19" name="Straight Connector 18">
            <a:extLst>
              <a:ext uri="{FF2B5EF4-FFF2-40B4-BE49-F238E27FC236}">
                <a16:creationId xmlns:a16="http://schemas.microsoft.com/office/drawing/2014/main" id="{DA128369-5EB7-42CA-A20C-1EBF91E148C6}"/>
              </a:ext>
            </a:extLst>
          </p:cNvPr>
          <p:cNvCxnSpPr>
            <a:cxnSpLocks/>
            <a:stCxn id="18" idx="2"/>
          </p:cNvCxnSpPr>
          <p:nvPr/>
        </p:nvCxnSpPr>
        <p:spPr>
          <a:xfrm>
            <a:off x="4050536" y="1856477"/>
            <a:ext cx="0" cy="436671"/>
          </a:xfrm>
          <a:prstGeom prst="line">
            <a:avLst/>
          </a:prstGeom>
          <a:ln w="19050">
            <a:tailEnd type="oval"/>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2761AEAB-43A3-4205-840E-0EB23A76E814}"/>
              </a:ext>
            </a:extLst>
          </p:cNvPr>
          <p:cNvSpPr txBox="1"/>
          <p:nvPr/>
        </p:nvSpPr>
        <p:spPr>
          <a:xfrm>
            <a:off x="5831804" y="1371727"/>
            <a:ext cx="928459" cy="415498"/>
          </a:xfrm>
          <a:prstGeom prst="rect">
            <a:avLst/>
          </a:prstGeom>
          <a:noFill/>
        </p:spPr>
        <p:txBody>
          <a:bodyPr wrap="none" rtlCol="0">
            <a:spAutoFit/>
          </a:bodyPr>
          <a:lstStyle/>
          <a:p>
            <a:pPr algn="ctr"/>
            <a:r>
              <a:rPr lang="en-IN" sz="1050" i="1" dirty="0">
                <a:solidFill>
                  <a:srgbClr val="002060"/>
                </a:solidFill>
              </a:rPr>
              <a:t>Recognizes </a:t>
            </a:r>
            <a:br>
              <a:rPr lang="en-IN" sz="1050" i="1" dirty="0">
                <a:solidFill>
                  <a:srgbClr val="002060"/>
                </a:solidFill>
              </a:rPr>
            </a:br>
            <a:r>
              <a:rPr lang="en-IN" sz="1050" i="1" dirty="0">
                <a:solidFill>
                  <a:srgbClr val="002060"/>
                </a:solidFill>
              </a:rPr>
              <a:t>patterns</a:t>
            </a:r>
          </a:p>
        </p:txBody>
      </p:sp>
      <p:cxnSp>
        <p:nvCxnSpPr>
          <p:cNvPr id="23" name="Straight Connector 22">
            <a:extLst>
              <a:ext uri="{FF2B5EF4-FFF2-40B4-BE49-F238E27FC236}">
                <a16:creationId xmlns:a16="http://schemas.microsoft.com/office/drawing/2014/main" id="{26BE5BC2-9DEA-4A92-B1DE-2E8EDACF57AF}"/>
              </a:ext>
            </a:extLst>
          </p:cNvPr>
          <p:cNvCxnSpPr>
            <a:cxnSpLocks/>
            <a:stCxn id="22" idx="2"/>
            <a:endCxn id="7" idx="0"/>
          </p:cNvCxnSpPr>
          <p:nvPr/>
        </p:nvCxnSpPr>
        <p:spPr>
          <a:xfrm flipH="1">
            <a:off x="6265917" y="1856477"/>
            <a:ext cx="1" cy="436672"/>
          </a:xfrm>
          <a:prstGeom prst="line">
            <a:avLst/>
          </a:prstGeom>
          <a:ln w="19050">
            <a:tailEnd type="oval"/>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0D569FC2-D3AC-476C-A8C4-90BE36028F6A}"/>
              </a:ext>
            </a:extLst>
          </p:cNvPr>
          <p:cNvCxnSpPr>
            <a:cxnSpLocks/>
            <a:stCxn id="4" idx="3"/>
            <a:endCxn id="6" idx="3"/>
          </p:cNvCxnSpPr>
          <p:nvPr/>
        </p:nvCxnSpPr>
        <p:spPr>
          <a:xfrm flipV="1">
            <a:off x="2256283" y="2692674"/>
            <a:ext cx="95450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3BB56BA-8985-4C99-88F9-9392761F29EC}"/>
              </a:ext>
            </a:extLst>
          </p:cNvPr>
          <p:cNvCxnSpPr>
            <a:cxnSpLocks/>
            <a:stCxn id="6" idx="0"/>
            <a:endCxn id="7" idx="1"/>
          </p:cNvCxnSpPr>
          <p:nvPr/>
        </p:nvCxnSpPr>
        <p:spPr>
          <a:xfrm>
            <a:off x="4653005" y="2692674"/>
            <a:ext cx="11296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6265917" y="3092200"/>
            <a:ext cx="0" cy="91661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Slide Number Placeholder 2"/>
          <p:cNvSpPr>
            <a:spLocks noGrp="1"/>
          </p:cNvSpPr>
          <p:nvPr>
            <p:ph type="sldNum" sz="quarter" idx="12"/>
          </p:nvPr>
        </p:nvSpPr>
        <p:spPr/>
        <p:txBody>
          <a:bodyPr/>
          <a:lstStyle/>
          <a:p>
            <a:fld id="{2C7DD252-A74E-4E8E-A6B4-FCD6DE8F900F}" type="slidenum">
              <a:rPr lang="en-IN" smtClean="0"/>
              <a:t>35</a:t>
            </a:fld>
            <a:endParaRPr lang="en-IN"/>
          </a:p>
        </p:txBody>
      </p:sp>
    </p:spTree>
    <p:extLst>
      <p:ext uri="{BB962C8B-B14F-4D97-AF65-F5344CB8AC3E}">
        <p14:creationId xmlns:p14="http://schemas.microsoft.com/office/powerpoint/2010/main" val="13984804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A7C6-F1FF-4580-9D1E-641A6DA06ED9}"/>
              </a:ext>
            </a:extLst>
          </p:cNvPr>
          <p:cNvSpPr>
            <a:spLocks noGrp="1"/>
          </p:cNvSpPr>
          <p:nvPr>
            <p:ph type="title"/>
          </p:nvPr>
        </p:nvSpPr>
        <p:spPr>
          <a:xfrm>
            <a:off x="1680345" y="131823"/>
            <a:ext cx="7886700" cy="549116"/>
          </a:xfrm>
        </p:spPr>
        <p:txBody>
          <a:bodyPr>
            <a:normAutofit fontScale="90000"/>
          </a:bodyPr>
          <a:lstStyle/>
          <a:p>
            <a:r>
              <a:rPr lang="en-IN" dirty="0" smtClean="0"/>
              <a:t>How does a human mind decide?</a:t>
            </a:r>
            <a:endParaRPr lang="en-IN" dirty="0"/>
          </a:p>
        </p:txBody>
      </p:sp>
      <p:graphicFrame>
        <p:nvGraphicFramePr>
          <p:cNvPr id="4" name="Content Placeholder 3">
            <a:extLst>
              <a:ext uri="{FF2B5EF4-FFF2-40B4-BE49-F238E27FC236}">
                <a16:creationId xmlns:a16="http://schemas.microsoft.com/office/drawing/2014/main" id="{334E1C7F-EAEC-475E-84C6-A1C45DBA9081}"/>
              </a:ext>
            </a:extLst>
          </p:cNvPr>
          <p:cNvGraphicFramePr>
            <a:graphicFrameLocks noGrp="1"/>
          </p:cNvGraphicFramePr>
          <p:nvPr>
            <p:ph idx="1"/>
            <p:extLst/>
          </p:nvPr>
        </p:nvGraphicFramePr>
        <p:xfrm>
          <a:off x="382289" y="1332497"/>
          <a:ext cx="3943350" cy="1516380"/>
        </p:xfrm>
        <a:graphic>
          <a:graphicData uri="http://schemas.openxmlformats.org/drawingml/2006/table">
            <a:tbl>
              <a:tblPr firstRow="1" bandRow="1">
                <a:tableStyleId>{5C22544A-7EE6-4342-B048-85BDC9FD1C3A}</a:tableStyleId>
              </a:tblPr>
              <a:tblGrid>
                <a:gridCol w="667448">
                  <a:extLst>
                    <a:ext uri="{9D8B030D-6E8A-4147-A177-3AD203B41FA5}">
                      <a16:colId xmlns:a16="http://schemas.microsoft.com/office/drawing/2014/main" val="3157148627"/>
                    </a:ext>
                  </a:extLst>
                </a:gridCol>
                <a:gridCol w="962637">
                  <a:extLst>
                    <a:ext uri="{9D8B030D-6E8A-4147-A177-3AD203B41FA5}">
                      <a16:colId xmlns:a16="http://schemas.microsoft.com/office/drawing/2014/main" val="2510960466"/>
                    </a:ext>
                  </a:extLst>
                </a:gridCol>
                <a:gridCol w="616591">
                  <a:extLst>
                    <a:ext uri="{9D8B030D-6E8A-4147-A177-3AD203B41FA5}">
                      <a16:colId xmlns:a16="http://schemas.microsoft.com/office/drawing/2014/main" val="914400988"/>
                    </a:ext>
                  </a:extLst>
                </a:gridCol>
                <a:gridCol w="887319">
                  <a:extLst>
                    <a:ext uri="{9D8B030D-6E8A-4147-A177-3AD203B41FA5}">
                      <a16:colId xmlns:a16="http://schemas.microsoft.com/office/drawing/2014/main" val="2085751715"/>
                    </a:ext>
                  </a:extLst>
                </a:gridCol>
                <a:gridCol w="809355">
                  <a:extLst>
                    <a:ext uri="{9D8B030D-6E8A-4147-A177-3AD203B41FA5}">
                      <a16:colId xmlns:a16="http://schemas.microsoft.com/office/drawing/2014/main" val="3416266211"/>
                    </a:ext>
                  </a:extLst>
                </a:gridCol>
              </a:tblGrid>
              <a:tr h="388620">
                <a:tc>
                  <a:txBody>
                    <a:bodyPr/>
                    <a:lstStyle/>
                    <a:p>
                      <a:r>
                        <a:rPr lang="en-IN" sz="1100" dirty="0"/>
                        <a:t>Flight</a:t>
                      </a:r>
                    </a:p>
                  </a:txBody>
                  <a:tcPr marL="68580" marR="68580" marT="34290" marB="34290" anchor="ctr"/>
                </a:tc>
                <a:tc>
                  <a:txBody>
                    <a:bodyPr/>
                    <a:lstStyle/>
                    <a:p>
                      <a:r>
                        <a:rPr lang="en-IN" sz="1100" dirty="0" smtClean="0"/>
                        <a:t>Time</a:t>
                      </a:r>
                      <a:endParaRPr lang="en-IN" sz="1100" dirty="0"/>
                    </a:p>
                  </a:txBody>
                  <a:tcPr marL="68580" marR="68580" marT="34290" marB="34290" anchor="ctr"/>
                </a:tc>
                <a:tc>
                  <a:txBody>
                    <a:bodyPr/>
                    <a:lstStyle/>
                    <a:p>
                      <a:r>
                        <a:rPr lang="en-IN" sz="1100" dirty="0" smtClean="0"/>
                        <a:t>Cost</a:t>
                      </a:r>
                      <a:endParaRPr lang="en-IN" sz="1100" dirty="0"/>
                    </a:p>
                  </a:txBody>
                  <a:tcPr marL="68580" marR="68580" marT="34290" marB="34290" anchor="ctr"/>
                </a:tc>
                <a:tc>
                  <a:txBody>
                    <a:bodyPr/>
                    <a:lstStyle/>
                    <a:p>
                      <a:r>
                        <a:rPr lang="en-IN" sz="1100" dirty="0" smtClean="0"/>
                        <a:t>Frequent flyer?</a:t>
                      </a:r>
                      <a:endParaRPr lang="en-IN" sz="1100" dirty="0"/>
                    </a:p>
                  </a:txBody>
                  <a:tcPr marL="68580" marR="68580" marT="34290" marB="34290" anchor="ctr"/>
                </a:tc>
                <a:tc>
                  <a:txBody>
                    <a:bodyPr/>
                    <a:lstStyle/>
                    <a:p>
                      <a:r>
                        <a:rPr lang="en-IN" sz="1100" dirty="0" smtClean="0"/>
                        <a:t>Buy</a:t>
                      </a:r>
                      <a:r>
                        <a:rPr lang="en-IN" sz="1100" baseline="0" dirty="0" smtClean="0"/>
                        <a:t> ticket?</a:t>
                      </a:r>
                      <a:endParaRPr lang="en-IN" sz="1100" dirty="0"/>
                    </a:p>
                  </a:txBody>
                  <a:tcPr marL="68580" marR="68580" marT="34290" marB="34290" anchor="ctr"/>
                </a:tc>
                <a:extLst>
                  <a:ext uri="{0D108BD9-81ED-4DB2-BD59-A6C34878D82A}">
                    <a16:rowId xmlns:a16="http://schemas.microsoft.com/office/drawing/2014/main" val="561595407"/>
                  </a:ext>
                </a:extLst>
              </a:tr>
              <a:tr h="278130">
                <a:tc>
                  <a:txBody>
                    <a:bodyPr/>
                    <a:lstStyle/>
                    <a:p>
                      <a:r>
                        <a:rPr lang="en-IN" sz="1100" dirty="0" smtClean="0"/>
                        <a:t>AB234</a:t>
                      </a:r>
                      <a:endParaRPr lang="en-IN" sz="1100" dirty="0"/>
                    </a:p>
                  </a:txBody>
                  <a:tcPr marL="68580" marR="68580" marT="34290" marB="34290" anchor="ctr"/>
                </a:tc>
                <a:tc>
                  <a:txBody>
                    <a:bodyPr/>
                    <a:lstStyle/>
                    <a:p>
                      <a:r>
                        <a:rPr lang="en-IN" sz="1100" dirty="0"/>
                        <a:t>5</a:t>
                      </a:r>
                    </a:p>
                  </a:txBody>
                  <a:tcPr marL="68580" marR="68580" marT="34290" marB="34290" anchor="ctr"/>
                </a:tc>
                <a:tc>
                  <a:txBody>
                    <a:bodyPr/>
                    <a:lstStyle/>
                    <a:p>
                      <a:r>
                        <a:rPr lang="en-IN" sz="1100" dirty="0" smtClean="0"/>
                        <a:t>10000</a:t>
                      </a:r>
                      <a:endParaRPr lang="en-IN" sz="1100" dirty="0"/>
                    </a:p>
                  </a:txBody>
                  <a:tcPr marL="68580" marR="68580" marT="34290" marB="34290" anchor="ctr"/>
                </a:tc>
                <a:tc>
                  <a:txBody>
                    <a:bodyPr/>
                    <a:lstStyle/>
                    <a:p>
                      <a:r>
                        <a:rPr lang="en-IN" sz="1100" dirty="0"/>
                        <a:t>N</a:t>
                      </a:r>
                    </a:p>
                  </a:txBody>
                  <a:tcPr marL="68580" marR="68580" marT="34290" marB="34290" anchor="ctr"/>
                </a:tc>
                <a:tc>
                  <a:txBody>
                    <a:bodyPr/>
                    <a:lstStyle/>
                    <a:p>
                      <a:r>
                        <a:rPr lang="en-IN" sz="1100" dirty="0"/>
                        <a:t>N </a:t>
                      </a:r>
                    </a:p>
                  </a:txBody>
                  <a:tcPr marL="68580" marR="68580" marT="34290" marB="34290" anchor="ctr"/>
                </a:tc>
                <a:extLst>
                  <a:ext uri="{0D108BD9-81ED-4DB2-BD59-A6C34878D82A}">
                    <a16:rowId xmlns:a16="http://schemas.microsoft.com/office/drawing/2014/main" val="587869627"/>
                  </a:ext>
                </a:extLst>
              </a:tr>
              <a:tr h="278130">
                <a:tc>
                  <a:txBody>
                    <a:bodyPr/>
                    <a:lstStyle/>
                    <a:p>
                      <a:r>
                        <a:rPr lang="en-IN" sz="1100" dirty="0" smtClean="0"/>
                        <a:t>CD567</a:t>
                      </a:r>
                      <a:endParaRPr lang="en-IN" sz="1100" dirty="0"/>
                    </a:p>
                  </a:txBody>
                  <a:tcPr marL="68580" marR="68580" marT="34290" marB="34290" anchor="ctr"/>
                </a:tc>
                <a:tc>
                  <a:txBody>
                    <a:bodyPr/>
                    <a:lstStyle/>
                    <a:p>
                      <a:r>
                        <a:rPr lang="en-IN" sz="1100" dirty="0"/>
                        <a:t>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smtClean="0"/>
                        <a:t>6000</a:t>
                      </a:r>
                      <a:endParaRPr lang="en-IN" sz="1100" dirty="0"/>
                    </a:p>
                  </a:txBody>
                  <a:tcPr marL="68580" marR="68580" marT="34290" marB="34290" anchor="ctr"/>
                </a:tc>
                <a:tc>
                  <a:txBody>
                    <a:bodyPr/>
                    <a:lstStyle/>
                    <a:p>
                      <a:r>
                        <a:rPr lang="en-IN" sz="1100" dirty="0"/>
                        <a:t>N</a:t>
                      </a:r>
                    </a:p>
                  </a:txBody>
                  <a:tcPr marL="68580" marR="68580" marT="34290" marB="34290" anchor="ctr"/>
                </a:tc>
                <a:tc>
                  <a:txBody>
                    <a:bodyPr/>
                    <a:lstStyle/>
                    <a:p>
                      <a:r>
                        <a:rPr lang="en-IN" sz="1100" dirty="0"/>
                        <a:t>N</a:t>
                      </a:r>
                    </a:p>
                  </a:txBody>
                  <a:tcPr marL="68580" marR="68580" marT="34290" marB="34290" anchor="ctr"/>
                </a:tc>
                <a:extLst>
                  <a:ext uri="{0D108BD9-81ED-4DB2-BD59-A6C34878D82A}">
                    <a16:rowId xmlns:a16="http://schemas.microsoft.com/office/drawing/2014/main" val="1904830555"/>
                  </a:ext>
                </a:extLst>
              </a:tr>
              <a:tr h="278130">
                <a:tc>
                  <a:txBody>
                    <a:bodyPr/>
                    <a:lstStyle/>
                    <a:p>
                      <a:r>
                        <a:rPr lang="en-IN" sz="1100" dirty="0" smtClean="0"/>
                        <a:t>JE819</a:t>
                      </a:r>
                      <a:endParaRPr lang="en-IN" sz="1100" dirty="0"/>
                    </a:p>
                  </a:txBody>
                  <a:tcPr marL="68580" marR="68580" marT="34290" marB="34290" anchor="ctr"/>
                </a:tc>
                <a:tc>
                  <a:txBody>
                    <a:bodyPr/>
                    <a:lstStyle/>
                    <a:p>
                      <a:r>
                        <a:rPr lang="en-IN" sz="1100" dirty="0"/>
                        <a:t>2</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smtClean="0"/>
                        <a:t>5000</a:t>
                      </a:r>
                      <a:endParaRPr lang="en-IN" sz="1100" dirty="0"/>
                    </a:p>
                  </a:txBody>
                  <a:tcPr marL="68580" marR="68580" marT="34290" marB="34290" anchor="ctr"/>
                </a:tc>
                <a:tc>
                  <a:txBody>
                    <a:bodyPr/>
                    <a:lstStyle/>
                    <a:p>
                      <a:r>
                        <a:rPr lang="en-IN" sz="1100" dirty="0"/>
                        <a:t>Y</a:t>
                      </a:r>
                    </a:p>
                  </a:txBody>
                  <a:tcPr marL="68580" marR="68580" marT="34290" marB="34290" anchor="ctr"/>
                </a:tc>
                <a:tc>
                  <a:txBody>
                    <a:bodyPr/>
                    <a:lstStyle/>
                    <a:p>
                      <a:r>
                        <a:rPr lang="en-IN" sz="1100" dirty="0"/>
                        <a:t>Y</a:t>
                      </a:r>
                    </a:p>
                  </a:txBody>
                  <a:tcPr marL="68580" marR="68580" marT="34290" marB="34290" anchor="ctr"/>
                </a:tc>
                <a:extLst>
                  <a:ext uri="{0D108BD9-81ED-4DB2-BD59-A6C34878D82A}">
                    <a16:rowId xmlns:a16="http://schemas.microsoft.com/office/drawing/2014/main" val="2786709848"/>
                  </a:ext>
                </a:extLst>
              </a:tr>
              <a:tr h="278130">
                <a:tc>
                  <a:txBody>
                    <a:bodyPr/>
                    <a:lstStyle/>
                    <a:p>
                      <a:r>
                        <a:rPr lang="en-IN" sz="1100" dirty="0" smtClean="0"/>
                        <a:t>BG567</a:t>
                      </a:r>
                      <a:endParaRPr lang="en-IN" sz="1100" dirty="0"/>
                    </a:p>
                  </a:txBody>
                  <a:tcPr marL="68580" marR="68580" marT="34290" marB="34290" anchor="ctr"/>
                </a:tc>
                <a:tc>
                  <a:txBody>
                    <a:bodyPr/>
                    <a:lstStyle/>
                    <a:p>
                      <a:r>
                        <a:rPr lang="en-IN" sz="1100" dirty="0"/>
                        <a:t>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smtClean="0"/>
                        <a:t>8000</a:t>
                      </a:r>
                      <a:endParaRPr lang="en-IN" sz="1100" dirty="0"/>
                    </a:p>
                  </a:txBody>
                  <a:tcPr marL="68580" marR="68580" marT="34290" marB="34290" anchor="ctr"/>
                </a:tc>
                <a:tc>
                  <a:txBody>
                    <a:bodyPr/>
                    <a:lstStyle/>
                    <a:p>
                      <a:r>
                        <a:rPr lang="en-IN" sz="1100" dirty="0"/>
                        <a:t>Y</a:t>
                      </a:r>
                    </a:p>
                  </a:txBody>
                  <a:tcPr marL="68580" marR="68580" marT="34290" marB="34290" anchor="ctr"/>
                </a:tc>
                <a:tc>
                  <a:txBody>
                    <a:bodyPr/>
                    <a:lstStyle/>
                    <a:p>
                      <a:r>
                        <a:rPr lang="en-IN" sz="1100" dirty="0"/>
                        <a:t>N</a:t>
                      </a:r>
                    </a:p>
                  </a:txBody>
                  <a:tcPr marL="68580" marR="68580" marT="34290" marB="34290" anchor="ctr"/>
                </a:tc>
                <a:extLst>
                  <a:ext uri="{0D108BD9-81ED-4DB2-BD59-A6C34878D82A}">
                    <a16:rowId xmlns:a16="http://schemas.microsoft.com/office/drawing/2014/main" val="434198263"/>
                  </a:ext>
                </a:extLst>
              </a:tr>
            </a:tbl>
          </a:graphicData>
        </a:graphic>
      </p:graphicFrame>
      <p:sp>
        <p:nvSpPr>
          <p:cNvPr id="5" name="Rectangle 4">
            <a:extLst>
              <a:ext uri="{FF2B5EF4-FFF2-40B4-BE49-F238E27FC236}">
                <a16:creationId xmlns:a16="http://schemas.microsoft.com/office/drawing/2014/main" id="{6386280E-F6B1-49EF-A49E-6F861B0F9FC8}"/>
              </a:ext>
            </a:extLst>
          </p:cNvPr>
          <p:cNvSpPr/>
          <p:nvPr/>
        </p:nvSpPr>
        <p:spPr>
          <a:xfrm>
            <a:off x="5360566" y="1774271"/>
            <a:ext cx="1830897" cy="251670"/>
          </a:xfrm>
          <a:prstGeom prst="rect">
            <a:avLst/>
          </a:prstGeom>
          <a:solidFill>
            <a:srgbClr val="FFFF00"/>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chemeClr val="accent1"/>
                </a:solidFill>
                <a:effectLst>
                  <a:outerShdw blurRad="38100" dist="38100" dir="2700000" algn="tl">
                    <a:srgbClr val="000000">
                      <a:alpha val="43137"/>
                    </a:srgbClr>
                  </a:outerShdw>
                </a:effectLst>
              </a:rPr>
              <a:t>Cost</a:t>
            </a:r>
          </a:p>
        </p:txBody>
      </p:sp>
      <p:sp>
        <p:nvSpPr>
          <p:cNvPr id="6" name="Rectangle 5">
            <a:extLst>
              <a:ext uri="{FF2B5EF4-FFF2-40B4-BE49-F238E27FC236}">
                <a16:creationId xmlns:a16="http://schemas.microsoft.com/office/drawing/2014/main" id="{5E4CD6F9-08F8-4837-A6E1-D9169853622A}"/>
              </a:ext>
            </a:extLst>
          </p:cNvPr>
          <p:cNvSpPr/>
          <p:nvPr/>
        </p:nvSpPr>
        <p:spPr>
          <a:xfrm>
            <a:off x="6684453" y="2532197"/>
            <a:ext cx="1830897" cy="251670"/>
          </a:xfrm>
          <a:prstGeom prst="rect">
            <a:avLst/>
          </a:prstGeom>
          <a:solidFill>
            <a:srgbClr val="FFFF00"/>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chemeClr val="accent1"/>
                </a:solidFill>
                <a:effectLst>
                  <a:outerShdw blurRad="38100" dist="38100" dir="2700000" algn="tl">
                    <a:srgbClr val="000000">
                      <a:alpha val="43137"/>
                    </a:srgbClr>
                  </a:outerShdw>
                </a:effectLst>
              </a:rPr>
              <a:t>Arrival Time</a:t>
            </a:r>
          </a:p>
        </p:txBody>
      </p:sp>
      <p:sp>
        <p:nvSpPr>
          <p:cNvPr id="7" name="Rectangle 6">
            <a:extLst>
              <a:ext uri="{FF2B5EF4-FFF2-40B4-BE49-F238E27FC236}">
                <a16:creationId xmlns:a16="http://schemas.microsoft.com/office/drawing/2014/main" id="{C94F1FA3-A0D2-434D-9C43-8E6E3179DEA9}"/>
              </a:ext>
            </a:extLst>
          </p:cNvPr>
          <p:cNvSpPr/>
          <p:nvPr/>
        </p:nvSpPr>
        <p:spPr>
          <a:xfrm>
            <a:off x="5601882" y="3437157"/>
            <a:ext cx="1830897" cy="251670"/>
          </a:xfrm>
          <a:prstGeom prst="rect">
            <a:avLst/>
          </a:prstGeom>
          <a:solidFill>
            <a:srgbClr val="FFFF00"/>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chemeClr val="accent1"/>
                </a:solidFill>
                <a:effectLst>
                  <a:outerShdw blurRad="38100" dist="38100" dir="2700000" algn="tl">
                    <a:srgbClr val="000000">
                      <a:alpha val="43137"/>
                    </a:srgbClr>
                  </a:outerShdw>
                </a:effectLst>
              </a:rPr>
              <a:t>Frequent Flyer</a:t>
            </a:r>
          </a:p>
        </p:txBody>
      </p:sp>
      <p:sp>
        <p:nvSpPr>
          <p:cNvPr id="8" name="Rectangle: Rounded Corners 7">
            <a:extLst>
              <a:ext uri="{FF2B5EF4-FFF2-40B4-BE49-F238E27FC236}">
                <a16:creationId xmlns:a16="http://schemas.microsoft.com/office/drawing/2014/main" id="{B3FBBC11-2E6D-4050-B639-80414E6C05F7}"/>
              </a:ext>
            </a:extLst>
          </p:cNvPr>
          <p:cNvSpPr/>
          <p:nvPr/>
        </p:nvSpPr>
        <p:spPr>
          <a:xfrm>
            <a:off x="4827602" y="2488155"/>
            <a:ext cx="685800" cy="339754"/>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rgbClr val="C00000"/>
                </a:solidFill>
              </a:rPr>
              <a:t>No</a:t>
            </a:r>
          </a:p>
        </p:txBody>
      </p:sp>
      <p:sp>
        <p:nvSpPr>
          <p:cNvPr id="9" name="Rectangle: Rounded Corners 8">
            <a:extLst>
              <a:ext uri="{FF2B5EF4-FFF2-40B4-BE49-F238E27FC236}">
                <a16:creationId xmlns:a16="http://schemas.microsoft.com/office/drawing/2014/main" id="{EB31584D-D46E-4C3D-81CF-C51347D1D6C4}"/>
              </a:ext>
            </a:extLst>
          </p:cNvPr>
          <p:cNvSpPr/>
          <p:nvPr/>
        </p:nvSpPr>
        <p:spPr>
          <a:xfrm>
            <a:off x="7829550" y="3393116"/>
            <a:ext cx="685800" cy="339754"/>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rgbClr val="C00000"/>
                </a:solidFill>
              </a:rPr>
              <a:t>No</a:t>
            </a:r>
          </a:p>
        </p:txBody>
      </p:sp>
      <p:sp>
        <p:nvSpPr>
          <p:cNvPr id="10" name="Rectangle: Rounded Corners 9">
            <a:extLst>
              <a:ext uri="{FF2B5EF4-FFF2-40B4-BE49-F238E27FC236}">
                <a16:creationId xmlns:a16="http://schemas.microsoft.com/office/drawing/2014/main" id="{A42E07C1-81F3-483E-A5BA-C38DC62D7F80}"/>
              </a:ext>
            </a:extLst>
          </p:cNvPr>
          <p:cNvSpPr/>
          <p:nvPr/>
        </p:nvSpPr>
        <p:spPr>
          <a:xfrm>
            <a:off x="5037458" y="4220481"/>
            <a:ext cx="685800" cy="339754"/>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rgbClr val="C00000"/>
                </a:solidFill>
              </a:rPr>
              <a:t>No</a:t>
            </a:r>
          </a:p>
        </p:txBody>
      </p:sp>
      <p:sp>
        <p:nvSpPr>
          <p:cNvPr id="11" name="Rectangle: Rounded Corners 10">
            <a:extLst>
              <a:ext uri="{FF2B5EF4-FFF2-40B4-BE49-F238E27FC236}">
                <a16:creationId xmlns:a16="http://schemas.microsoft.com/office/drawing/2014/main" id="{55A34729-37EE-41F3-8CB6-BBBA2691E1D0}"/>
              </a:ext>
            </a:extLst>
          </p:cNvPr>
          <p:cNvSpPr/>
          <p:nvPr/>
        </p:nvSpPr>
        <p:spPr>
          <a:xfrm>
            <a:off x="7325689" y="4220481"/>
            <a:ext cx="685800" cy="339754"/>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rgbClr val="C00000"/>
                </a:solidFill>
              </a:rPr>
              <a:t>Yes</a:t>
            </a:r>
          </a:p>
        </p:txBody>
      </p:sp>
      <p:cxnSp>
        <p:nvCxnSpPr>
          <p:cNvPr id="13" name="Straight Arrow Connector 12">
            <a:extLst>
              <a:ext uri="{FF2B5EF4-FFF2-40B4-BE49-F238E27FC236}">
                <a16:creationId xmlns:a16="http://schemas.microsoft.com/office/drawing/2014/main" id="{C4F3D2C0-3CAB-4B6F-8946-6B11F6909255}"/>
              </a:ext>
            </a:extLst>
          </p:cNvPr>
          <p:cNvCxnSpPr>
            <a:stCxn id="5" idx="2"/>
            <a:endCxn id="8" idx="0"/>
          </p:cNvCxnSpPr>
          <p:nvPr/>
        </p:nvCxnSpPr>
        <p:spPr>
          <a:xfrm flipH="1">
            <a:off x="5170502" y="2025941"/>
            <a:ext cx="1105512" cy="4622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C0D6513-DE42-44AF-9DCC-8F5A88624C8C}"/>
              </a:ext>
            </a:extLst>
          </p:cNvPr>
          <p:cNvSpPr txBox="1"/>
          <p:nvPr/>
        </p:nvSpPr>
        <p:spPr>
          <a:xfrm>
            <a:off x="4937283" y="2118548"/>
            <a:ext cx="564578" cy="253916"/>
          </a:xfrm>
          <a:prstGeom prst="rect">
            <a:avLst/>
          </a:prstGeom>
          <a:noFill/>
        </p:spPr>
        <p:txBody>
          <a:bodyPr wrap="none" rtlCol="0">
            <a:spAutoFit/>
          </a:bodyPr>
          <a:lstStyle/>
          <a:p>
            <a:r>
              <a:rPr lang="en-IN" sz="1050" dirty="0"/>
              <a:t>&gt;6000</a:t>
            </a:r>
            <a:endParaRPr lang="en-IN" sz="1050" dirty="0"/>
          </a:p>
        </p:txBody>
      </p:sp>
      <p:sp>
        <p:nvSpPr>
          <p:cNvPr id="15" name="TextBox 14">
            <a:extLst>
              <a:ext uri="{FF2B5EF4-FFF2-40B4-BE49-F238E27FC236}">
                <a16:creationId xmlns:a16="http://schemas.microsoft.com/office/drawing/2014/main" id="{70E959E6-F87A-4431-809A-A0761F51EDF4}"/>
              </a:ext>
            </a:extLst>
          </p:cNvPr>
          <p:cNvSpPr txBox="1"/>
          <p:nvPr/>
        </p:nvSpPr>
        <p:spPr>
          <a:xfrm>
            <a:off x="7068641" y="2109110"/>
            <a:ext cx="643125" cy="253916"/>
          </a:xfrm>
          <a:prstGeom prst="rect">
            <a:avLst/>
          </a:prstGeom>
          <a:noFill/>
        </p:spPr>
        <p:txBody>
          <a:bodyPr wrap="none" rtlCol="0">
            <a:spAutoFit/>
          </a:bodyPr>
          <a:lstStyle/>
          <a:p>
            <a:r>
              <a:rPr lang="en-IN" sz="1050" dirty="0"/>
              <a:t>&lt;=6000</a:t>
            </a:r>
            <a:endParaRPr lang="en-IN" sz="1050" dirty="0"/>
          </a:p>
        </p:txBody>
      </p:sp>
      <p:cxnSp>
        <p:nvCxnSpPr>
          <p:cNvPr id="17" name="Straight Arrow Connector 16">
            <a:extLst>
              <a:ext uri="{FF2B5EF4-FFF2-40B4-BE49-F238E27FC236}">
                <a16:creationId xmlns:a16="http://schemas.microsoft.com/office/drawing/2014/main" id="{C64D316A-606B-4543-8E77-141839B00C9E}"/>
              </a:ext>
            </a:extLst>
          </p:cNvPr>
          <p:cNvCxnSpPr>
            <a:stCxn id="5" idx="2"/>
            <a:endCxn id="6" idx="0"/>
          </p:cNvCxnSpPr>
          <p:nvPr/>
        </p:nvCxnSpPr>
        <p:spPr>
          <a:xfrm>
            <a:off x="6276015" y="2025942"/>
            <a:ext cx="1323887" cy="5062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DFFAF0-D806-4552-AF55-6E675A624605}"/>
              </a:ext>
            </a:extLst>
          </p:cNvPr>
          <p:cNvSpPr txBox="1"/>
          <p:nvPr/>
        </p:nvSpPr>
        <p:spPr>
          <a:xfrm>
            <a:off x="7942802" y="2949992"/>
            <a:ext cx="599844" cy="253916"/>
          </a:xfrm>
          <a:prstGeom prst="rect">
            <a:avLst/>
          </a:prstGeom>
          <a:noFill/>
        </p:spPr>
        <p:txBody>
          <a:bodyPr wrap="none" rtlCol="0">
            <a:spAutoFit/>
          </a:bodyPr>
          <a:lstStyle/>
          <a:p>
            <a:r>
              <a:rPr lang="en-IN" sz="1050" dirty="0"/>
              <a:t>&gt;3 </a:t>
            </a:r>
            <a:r>
              <a:rPr lang="en-IN" sz="1050" dirty="0"/>
              <a:t>hrs.</a:t>
            </a:r>
          </a:p>
        </p:txBody>
      </p:sp>
      <p:cxnSp>
        <p:nvCxnSpPr>
          <p:cNvPr id="20" name="Straight Arrow Connector 19">
            <a:extLst>
              <a:ext uri="{FF2B5EF4-FFF2-40B4-BE49-F238E27FC236}">
                <a16:creationId xmlns:a16="http://schemas.microsoft.com/office/drawing/2014/main" id="{EC342177-BC46-403B-ADB0-5936817B090B}"/>
              </a:ext>
            </a:extLst>
          </p:cNvPr>
          <p:cNvCxnSpPr>
            <a:stCxn id="6" idx="2"/>
            <a:endCxn id="9" idx="0"/>
          </p:cNvCxnSpPr>
          <p:nvPr/>
        </p:nvCxnSpPr>
        <p:spPr>
          <a:xfrm>
            <a:off x="7599901" y="2783867"/>
            <a:ext cx="572549" cy="60924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607AAE7-DAE6-402F-A51C-1DA72E087BF2}"/>
              </a:ext>
            </a:extLst>
          </p:cNvPr>
          <p:cNvSpPr txBox="1"/>
          <p:nvPr/>
        </p:nvSpPr>
        <p:spPr>
          <a:xfrm>
            <a:off x="6199203" y="2974322"/>
            <a:ext cx="678391" cy="253916"/>
          </a:xfrm>
          <a:prstGeom prst="rect">
            <a:avLst/>
          </a:prstGeom>
          <a:noFill/>
        </p:spPr>
        <p:txBody>
          <a:bodyPr wrap="none" rtlCol="0">
            <a:spAutoFit/>
          </a:bodyPr>
          <a:lstStyle/>
          <a:p>
            <a:r>
              <a:rPr lang="en-IN" sz="1050" dirty="0"/>
              <a:t>&lt;=3 </a:t>
            </a:r>
            <a:r>
              <a:rPr lang="en-IN" sz="1050" dirty="0"/>
              <a:t>hrs.</a:t>
            </a:r>
          </a:p>
        </p:txBody>
      </p:sp>
      <p:cxnSp>
        <p:nvCxnSpPr>
          <p:cNvPr id="23" name="Straight Arrow Connector 22">
            <a:extLst>
              <a:ext uri="{FF2B5EF4-FFF2-40B4-BE49-F238E27FC236}">
                <a16:creationId xmlns:a16="http://schemas.microsoft.com/office/drawing/2014/main" id="{249CF5DE-0BD9-48E9-9D8B-F9CF8F3DEFD6}"/>
              </a:ext>
            </a:extLst>
          </p:cNvPr>
          <p:cNvCxnSpPr>
            <a:stCxn id="6" idx="2"/>
            <a:endCxn id="7" idx="0"/>
          </p:cNvCxnSpPr>
          <p:nvPr/>
        </p:nvCxnSpPr>
        <p:spPr>
          <a:xfrm flipH="1">
            <a:off x="6517331" y="2783866"/>
            <a:ext cx="1082571" cy="6532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FA9B17C-2E83-49BD-9E83-02E372EAF730}"/>
              </a:ext>
            </a:extLst>
          </p:cNvPr>
          <p:cNvCxnSpPr>
            <a:stCxn id="7" idx="2"/>
            <a:endCxn id="10" idx="0"/>
          </p:cNvCxnSpPr>
          <p:nvPr/>
        </p:nvCxnSpPr>
        <p:spPr>
          <a:xfrm flipH="1">
            <a:off x="5380359" y="3688828"/>
            <a:ext cx="1136972" cy="53165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64401B-4CC0-4B4A-B7AF-D0E3E23A0E11}"/>
              </a:ext>
            </a:extLst>
          </p:cNvPr>
          <p:cNvCxnSpPr>
            <a:stCxn id="7" idx="2"/>
            <a:endCxn id="11" idx="0"/>
          </p:cNvCxnSpPr>
          <p:nvPr/>
        </p:nvCxnSpPr>
        <p:spPr>
          <a:xfrm>
            <a:off x="6517331" y="3688827"/>
            <a:ext cx="1151258" cy="53165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6F0E87A-A968-4DC2-BF10-FFDBEA8C7316}"/>
              </a:ext>
            </a:extLst>
          </p:cNvPr>
          <p:cNvSpPr txBox="1"/>
          <p:nvPr/>
        </p:nvSpPr>
        <p:spPr>
          <a:xfrm>
            <a:off x="7248181" y="3816154"/>
            <a:ext cx="417102" cy="253916"/>
          </a:xfrm>
          <a:prstGeom prst="rect">
            <a:avLst/>
          </a:prstGeom>
          <a:noFill/>
        </p:spPr>
        <p:txBody>
          <a:bodyPr wrap="none" rtlCol="0">
            <a:spAutoFit/>
          </a:bodyPr>
          <a:lstStyle/>
          <a:p>
            <a:r>
              <a:rPr lang="en-IN" sz="1050" dirty="0"/>
              <a:t>Yes</a:t>
            </a:r>
          </a:p>
        </p:txBody>
      </p:sp>
      <p:sp>
        <p:nvSpPr>
          <p:cNvPr id="30" name="TextBox 29">
            <a:extLst>
              <a:ext uri="{FF2B5EF4-FFF2-40B4-BE49-F238E27FC236}">
                <a16:creationId xmlns:a16="http://schemas.microsoft.com/office/drawing/2014/main" id="{837A1F45-26F2-4364-8C92-A4EF8F196EA8}"/>
              </a:ext>
            </a:extLst>
          </p:cNvPr>
          <p:cNvSpPr txBox="1"/>
          <p:nvPr/>
        </p:nvSpPr>
        <p:spPr>
          <a:xfrm>
            <a:off x="5444800" y="3816155"/>
            <a:ext cx="357790" cy="253916"/>
          </a:xfrm>
          <a:prstGeom prst="rect">
            <a:avLst/>
          </a:prstGeom>
          <a:noFill/>
        </p:spPr>
        <p:txBody>
          <a:bodyPr wrap="none" rtlCol="0">
            <a:spAutoFit/>
          </a:bodyPr>
          <a:lstStyle/>
          <a:p>
            <a:r>
              <a:rPr lang="en-IN" sz="1050" dirty="0"/>
              <a:t>No</a:t>
            </a:r>
          </a:p>
        </p:txBody>
      </p:sp>
      <p:sp>
        <p:nvSpPr>
          <p:cNvPr id="3" name="TextBox 2"/>
          <p:cNvSpPr txBox="1"/>
          <p:nvPr/>
        </p:nvSpPr>
        <p:spPr>
          <a:xfrm>
            <a:off x="510194" y="3609802"/>
            <a:ext cx="1487908" cy="577081"/>
          </a:xfrm>
          <a:prstGeom prst="rect">
            <a:avLst/>
          </a:prstGeom>
          <a:noFill/>
        </p:spPr>
        <p:txBody>
          <a:bodyPr wrap="none" rtlCol="0">
            <a:spAutoFit/>
          </a:bodyPr>
          <a:lstStyle/>
          <a:p>
            <a:r>
              <a:rPr lang="en-IN" sz="1050" b="1" dirty="0">
                <a:solidFill>
                  <a:srgbClr val="C00000"/>
                </a:solidFill>
              </a:rPr>
              <a:t>I choose JE819</a:t>
            </a:r>
          </a:p>
          <a:p>
            <a:endParaRPr lang="en-IN" sz="1050" b="1" dirty="0">
              <a:solidFill>
                <a:srgbClr val="C00000"/>
              </a:solidFill>
            </a:endParaRPr>
          </a:p>
          <a:p>
            <a:r>
              <a:rPr lang="en-IN" sz="1050" b="1" dirty="0">
                <a:solidFill>
                  <a:srgbClr val="C00000"/>
                </a:solidFill>
              </a:rPr>
              <a:t>Why did I choose it?</a:t>
            </a:r>
            <a:endParaRPr lang="en-IN" sz="1050" b="1" dirty="0">
              <a:solidFill>
                <a:srgbClr val="C00000"/>
              </a:solidFill>
            </a:endParaRPr>
          </a:p>
        </p:txBody>
      </p:sp>
      <p:sp>
        <p:nvSpPr>
          <p:cNvPr id="12" name="Slide Number Placeholder 11"/>
          <p:cNvSpPr>
            <a:spLocks noGrp="1"/>
          </p:cNvSpPr>
          <p:nvPr>
            <p:ph type="sldNum" sz="quarter" idx="12"/>
          </p:nvPr>
        </p:nvSpPr>
        <p:spPr/>
        <p:txBody>
          <a:bodyPr/>
          <a:lstStyle/>
          <a:p>
            <a:fld id="{2C7DD252-A74E-4E8E-A6B4-FCD6DE8F900F}" type="slidenum">
              <a:rPr lang="en-IN" smtClean="0"/>
              <a:t>36</a:t>
            </a:fld>
            <a:endParaRPr lang="en-IN"/>
          </a:p>
        </p:txBody>
      </p:sp>
    </p:spTree>
    <p:extLst>
      <p:ext uri="{BB962C8B-B14F-4D97-AF65-F5344CB8AC3E}">
        <p14:creationId xmlns:p14="http://schemas.microsoft.com/office/powerpoint/2010/main" val="364493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p:bldP spid="15" grpId="0"/>
      <p:bldP spid="18" grpId="0"/>
      <p:bldP spid="21" grpId="0"/>
      <p:bldP spid="29" grpId="0"/>
      <p:bldP spid="30"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A7C6-F1FF-4580-9D1E-641A6DA06ED9}"/>
              </a:ext>
            </a:extLst>
          </p:cNvPr>
          <p:cNvSpPr>
            <a:spLocks noGrp="1"/>
          </p:cNvSpPr>
          <p:nvPr>
            <p:ph type="title"/>
          </p:nvPr>
        </p:nvSpPr>
        <p:spPr>
          <a:xfrm>
            <a:off x="1663555" y="126855"/>
            <a:ext cx="7886700" cy="462290"/>
          </a:xfrm>
        </p:spPr>
        <p:txBody>
          <a:bodyPr>
            <a:normAutofit fontScale="90000"/>
          </a:bodyPr>
          <a:lstStyle/>
          <a:p>
            <a:r>
              <a:rPr lang="en-IN" sz="2700" dirty="0"/>
              <a:t>How does Machine Learning decide?</a:t>
            </a:r>
            <a:endParaRPr lang="en-IN" sz="2700" dirty="0"/>
          </a:p>
        </p:txBody>
      </p:sp>
      <p:sp>
        <p:nvSpPr>
          <p:cNvPr id="3" name="TextBox 2">
            <a:extLst>
              <a:ext uri="{FF2B5EF4-FFF2-40B4-BE49-F238E27FC236}">
                <a16:creationId xmlns:a16="http://schemas.microsoft.com/office/drawing/2014/main" id="{18273B6F-7661-471F-BD52-331190C850FD}"/>
              </a:ext>
            </a:extLst>
          </p:cNvPr>
          <p:cNvSpPr txBox="1"/>
          <p:nvPr/>
        </p:nvSpPr>
        <p:spPr>
          <a:xfrm>
            <a:off x="593785" y="709058"/>
            <a:ext cx="946093" cy="253916"/>
          </a:xfrm>
          <a:prstGeom prst="rect">
            <a:avLst/>
          </a:prstGeom>
          <a:noFill/>
        </p:spPr>
        <p:txBody>
          <a:bodyPr wrap="none" rtlCol="0">
            <a:spAutoFit/>
          </a:bodyPr>
          <a:lstStyle/>
          <a:p>
            <a:r>
              <a:rPr lang="en-IN" sz="1050" b="1" dirty="0">
                <a:solidFill>
                  <a:srgbClr val="002060"/>
                </a:solidFill>
              </a:rPr>
              <a:t>Training</a:t>
            </a:r>
            <a:r>
              <a:rPr lang="en-IN" sz="1050" b="1" dirty="0">
                <a:solidFill>
                  <a:srgbClr val="002060"/>
                </a:solidFill>
              </a:rPr>
              <a:t> </a:t>
            </a:r>
            <a:r>
              <a:rPr lang="en-IN" sz="1050" b="1" dirty="0">
                <a:solidFill>
                  <a:srgbClr val="002060"/>
                </a:solidFill>
              </a:rPr>
              <a:t>set</a:t>
            </a:r>
            <a:endParaRPr lang="en-IN" sz="1050" b="1" dirty="0">
              <a:solidFill>
                <a:srgbClr val="002060"/>
              </a:solidFill>
            </a:endParaRPr>
          </a:p>
        </p:txBody>
      </p:sp>
      <p:sp>
        <p:nvSpPr>
          <p:cNvPr id="31" name="TextBox 30">
            <a:extLst>
              <a:ext uri="{FF2B5EF4-FFF2-40B4-BE49-F238E27FC236}">
                <a16:creationId xmlns:a16="http://schemas.microsoft.com/office/drawing/2014/main" id="{55414283-45DA-4785-8D4B-81B644096167}"/>
              </a:ext>
            </a:extLst>
          </p:cNvPr>
          <p:cNvSpPr txBox="1"/>
          <p:nvPr/>
        </p:nvSpPr>
        <p:spPr>
          <a:xfrm>
            <a:off x="593785" y="2993901"/>
            <a:ext cx="708848" cy="253916"/>
          </a:xfrm>
          <a:prstGeom prst="rect">
            <a:avLst/>
          </a:prstGeom>
          <a:noFill/>
        </p:spPr>
        <p:txBody>
          <a:bodyPr wrap="none" rtlCol="0">
            <a:spAutoFit/>
          </a:bodyPr>
          <a:lstStyle/>
          <a:p>
            <a:r>
              <a:rPr lang="en-IN" sz="1050" b="1" dirty="0"/>
              <a:t>Test Set</a:t>
            </a:r>
            <a:endParaRPr lang="en-IN" sz="1050" b="1" dirty="0"/>
          </a:p>
        </p:txBody>
      </p:sp>
      <p:sp>
        <p:nvSpPr>
          <p:cNvPr id="12" name="Rectangle 11">
            <a:extLst>
              <a:ext uri="{FF2B5EF4-FFF2-40B4-BE49-F238E27FC236}">
                <a16:creationId xmlns:a16="http://schemas.microsoft.com/office/drawing/2014/main" id="{ABF5484C-EB63-4D61-8859-14B5DACB55E7}"/>
              </a:ext>
            </a:extLst>
          </p:cNvPr>
          <p:cNvSpPr/>
          <p:nvPr/>
        </p:nvSpPr>
        <p:spPr>
          <a:xfrm>
            <a:off x="5922647" y="847557"/>
            <a:ext cx="1220599" cy="466325"/>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chemeClr val="tx1"/>
                </a:solidFill>
              </a:rPr>
              <a:t>Learning Algorithm</a:t>
            </a:r>
          </a:p>
        </p:txBody>
      </p:sp>
      <p:sp>
        <p:nvSpPr>
          <p:cNvPr id="32" name="Rectangle 31">
            <a:extLst>
              <a:ext uri="{FF2B5EF4-FFF2-40B4-BE49-F238E27FC236}">
                <a16:creationId xmlns:a16="http://schemas.microsoft.com/office/drawing/2014/main" id="{CB81C3F5-EC0F-427B-BB12-A767500F1422}"/>
              </a:ext>
            </a:extLst>
          </p:cNvPr>
          <p:cNvSpPr/>
          <p:nvPr/>
        </p:nvSpPr>
        <p:spPr>
          <a:xfrm>
            <a:off x="5922647" y="1761061"/>
            <a:ext cx="1220599" cy="559965"/>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chemeClr val="tx1"/>
                </a:solidFill>
              </a:rPr>
              <a:t>Learn Model</a:t>
            </a:r>
          </a:p>
        </p:txBody>
      </p:sp>
      <p:sp>
        <p:nvSpPr>
          <p:cNvPr id="34" name="Rectangle 33">
            <a:extLst>
              <a:ext uri="{FF2B5EF4-FFF2-40B4-BE49-F238E27FC236}">
                <a16:creationId xmlns:a16="http://schemas.microsoft.com/office/drawing/2014/main" id="{BAD58316-F934-44F8-90A4-56FDFDA26CF2}"/>
              </a:ext>
            </a:extLst>
          </p:cNvPr>
          <p:cNvSpPr/>
          <p:nvPr/>
        </p:nvSpPr>
        <p:spPr>
          <a:xfrm>
            <a:off x="5922647" y="3515689"/>
            <a:ext cx="1220599" cy="559965"/>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chemeClr val="tx1"/>
                </a:solidFill>
              </a:rPr>
              <a:t>Apply Model</a:t>
            </a:r>
          </a:p>
        </p:txBody>
      </p:sp>
      <p:sp>
        <p:nvSpPr>
          <p:cNvPr id="16" name="Arrow: Down 15">
            <a:extLst>
              <a:ext uri="{FF2B5EF4-FFF2-40B4-BE49-F238E27FC236}">
                <a16:creationId xmlns:a16="http://schemas.microsoft.com/office/drawing/2014/main" id="{1A8DA59B-8D75-4294-9AFE-64B71CC161A0}"/>
              </a:ext>
            </a:extLst>
          </p:cNvPr>
          <p:cNvSpPr/>
          <p:nvPr/>
        </p:nvSpPr>
        <p:spPr>
          <a:xfrm>
            <a:off x="6446433" y="1327959"/>
            <a:ext cx="173024" cy="393944"/>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9" name="Arrow: Right 18">
            <a:extLst>
              <a:ext uri="{FF2B5EF4-FFF2-40B4-BE49-F238E27FC236}">
                <a16:creationId xmlns:a16="http://schemas.microsoft.com/office/drawing/2014/main" id="{03CC77AF-F746-4FBF-932B-D5293CBC796A}"/>
              </a:ext>
            </a:extLst>
          </p:cNvPr>
          <p:cNvSpPr/>
          <p:nvPr/>
        </p:nvSpPr>
        <p:spPr>
          <a:xfrm>
            <a:off x="4741896" y="1924646"/>
            <a:ext cx="1029748" cy="232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38" name="Arrow: Right 37">
            <a:extLst>
              <a:ext uri="{FF2B5EF4-FFF2-40B4-BE49-F238E27FC236}">
                <a16:creationId xmlns:a16="http://schemas.microsoft.com/office/drawing/2014/main" id="{6964406A-9874-441D-996C-50B0EE03A1F5}"/>
              </a:ext>
            </a:extLst>
          </p:cNvPr>
          <p:cNvSpPr/>
          <p:nvPr/>
        </p:nvSpPr>
        <p:spPr>
          <a:xfrm>
            <a:off x="7254924" y="1924646"/>
            <a:ext cx="1029748" cy="232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39" name="Arrow: Right 38">
            <a:extLst>
              <a:ext uri="{FF2B5EF4-FFF2-40B4-BE49-F238E27FC236}">
                <a16:creationId xmlns:a16="http://schemas.microsoft.com/office/drawing/2014/main" id="{09481A0F-7AEF-488E-93C7-A922E67FD967}"/>
              </a:ext>
            </a:extLst>
          </p:cNvPr>
          <p:cNvSpPr/>
          <p:nvPr/>
        </p:nvSpPr>
        <p:spPr>
          <a:xfrm>
            <a:off x="4777679" y="3679274"/>
            <a:ext cx="1029748" cy="232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40" name="Arrow: Right 39">
            <a:extLst>
              <a:ext uri="{FF2B5EF4-FFF2-40B4-BE49-F238E27FC236}">
                <a16:creationId xmlns:a16="http://schemas.microsoft.com/office/drawing/2014/main" id="{07F99D26-C6A9-47EE-9F5F-A2857D3D0E31}"/>
              </a:ext>
            </a:extLst>
          </p:cNvPr>
          <p:cNvSpPr/>
          <p:nvPr/>
        </p:nvSpPr>
        <p:spPr>
          <a:xfrm>
            <a:off x="7139280" y="3679274"/>
            <a:ext cx="660137" cy="232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graphicFrame>
        <p:nvGraphicFramePr>
          <p:cNvPr id="17" name="Content Placeholder 3">
            <a:extLst>
              <a:ext uri="{FF2B5EF4-FFF2-40B4-BE49-F238E27FC236}">
                <a16:creationId xmlns:a16="http://schemas.microsoft.com/office/drawing/2014/main" id="{334E1C7F-EAEC-475E-84C6-A1C45DBA9081}"/>
              </a:ext>
            </a:extLst>
          </p:cNvPr>
          <p:cNvGraphicFramePr>
            <a:graphicFrameLocks noGrp="1"/>
          </p:cNvGraphicFramePr>
          <p:nvPr>
            <p:ph idx="1"/>
            <p:extLst/>
          </p:nvPr>
        </p:nvGraphicFramePr>
        <p:xfrm>
          <a:off x="628649" y="975749"/>
          <a:ext cx="3943350" cy="1516380"/>
        </p:xfrm>
        <a:graphic>
          <a:graphicData uri="http://schemas.openxmlformats.org/drawingml/2006/table">
            <a:tbl>
              <a:tblPr firstRow="1" bandRow="1">
                <a:tableStyleId>{5C22544A-7EE6-4342-B048-85BDC9FD1C3A}</a:tableStyleId>
              </a:tblPr>
              <a:tblGrid>
                <a:gridCol w="667448">
                  <a:extLst>
                    <a:ext uri="{9D8B030D-6E8A-4147-A177-3AD203B41FA5}">
                      <a16:colId xmlns:a16="http://schemas.microsoft.com/office/drawing/2014/main" val="3157148627"/>
                    </a:ext>
                  </a:extLst>
                </a:gridCol>
                <a:gridCol w="962637">
                  <a:extLst>
                    <a:ext uri="{9D8B030D-6E8A-4147-A177-3AD203B41FA5}">
                      <a16:colId xmlns:a16="http://schemas.microsoft.com/office/drawing/2014/main" val="2510960466"/>
                    </a:ext>
                  </a:extLst>
                </a:gridCol>
                <a:gridCol w="616591">
                  <a:extLst>
                    <a:ext uri="{9D8B030D-6E8A-4147-A177-3AD203B41FA5}">
                      <a16:colId xmlns:a16="http://schemas.microsoft.com/office/drawing/2014/main" val="914400988"/>
                    </a:ext>
                  </a:extLst>
                </a:gridCol>
                <a:gridCol w="887319">
                  <a:extLst>
                    <a:ext uri="{9D8B030D-6E8A-4147-A177-3AD203B41FA5}">
                      <a16:colId xmlns:a16="http://schemas.microsoft.com/office/drawing/2014/main" val="2085751715"/>
                    </a:ext>
                  </a:extLst>
                </a:gridCol>
                <a:gridCol w="809355">
                  <a:extLst>
                    <a:ext uri="{9D8B030D-6E8A-4147-A177-3AD203B41FA5}">
                      <a16:colId xmlns:a16="http://schemas.microsoft.com/office/drawing/2014/main" val="3416266211"/>
                    </a:ext>
                  </a:extLst>
                </a:gridCol>
              </a:tblGrid>
              <a:tr h="388620">
                <a:tc>
                  <a:txBody>
                    <a:bodyPr/>
                    <a:lstStyle/>
                    <a:p>
                      <a:r>
                        <a:rPr lang="en-IN" sz="1100" dirty="0"/>
                        <a:t>Flight</a:t>
                      </a:r>
                    </a:p>
                  </a:txBody>
                  <a:tcPr marL="68580" marR="68580" marT="34290" marB="34290" anchor="ctr"/>
                </a:tc>
                <a:tc>
                  <a:txBody>
                    <a:bodyPr/>
                    <a:lstStyle/>
                    <a:p>
                      <a:r>
                        <a:rPr lang="en-IN" sz="1100" dirty="0" smtClean="0"/>
                        <a:t>Time</a:t>
                      </a:r>
                      <a:endParaRPr lang="en-IN" sz="1100" dirty="0"/>
                    </a:p>
                  </a:txBody>
                  <a:tcPr marL="68580" marR="68580" marT="34290" marB="34290" anchor="ctr"/>
                </a:tc>
                <a:tc>
                  <a:txBody>
                    <a:bodyPr/>
                    <a:lstStyle/>
                    <a:p>
                      <a:r>
                        <a:rPr lang="en-IN" sz="1100" dirty="0" smtClean="0"/>
                        <a:t>Cost</a:t>
                      </a:r>
                      <a:endParaRPr lang="en-IN" sz="1100" dirty="0"/>
                    </a:p>
                  </a:txBody>
                  <a:tcPr marL="68580" marR="68580" marT="34290" marB="34290" anchor="ctr"/>
                </a:tc>
                <a:tc>
                  <a:txBody>
                    <a:bodyPr/>
                    <a:lstStyle/>
                    <a:p>
                      <a:r>
                        <a:rPr lang="en-IN" sz="1100" dirty="0" smtClean="0"/>
                        <a:t>Frequent flyer?</a:t>
                      </a:r>
                      <a:endParaRPr lang="en-IN" sz="1100" dirty="0"/>
                    </a:p>
                  </a:txBody>
                  <a:tcPr marL="68580" marR="68580" marT="34290" marB="34290" anchor="ctr"/>
                </a:tc>
                <a:tc>
                  <a:txBody>
                    <a:bodyPr/>
                    <a:lstStyle/>
                    <a:p>
                      <a:r>
                        <a:rPr lang="en-IN" sz="1100" dirty="0" smtClean="0"/>
                        <a:t>Buy</a:t>
                      </a:r>
                      <a:r>
                        <a:rPr lang="en-IN" sz="1100" baseline="0" dirty="0" smtClean="0"/>
                        <a:t> ticket?</a:t>
                      </a:r>
                      <a:endParaRPr lang="en-IN" sz="1100" dirty="0"/>
                    </a:p>
                  </a:txBody>
                  <a:tcPr marL="68580" marR="68580" marT="34290" marB="34290" anchor="ctr"/>
                </a:tc>
                <a:extLst>
                  <a:ext uri="{0D108BD9-81ED-4DB2-BD59-A6C34878D82A}">
                    <a16:rowId xmlns:a16="http://schemas.microsoft.com/office/drawing/2014/main" val="561595407"/>
                  </a:ext>
                </a:extLst>
              </a:tr>
              <a:tr h="278130">
                <a:tc>
                  <a:txBody>
                    <a:bodyPr/>
                    <a:lstStyle/>
                    <a:p>
                      <a:r>
                        <a:rPr lang="en-IN" sz="1100" dirty="0" smtClean="0"/>
                        <a:t>AB234</a:t>
                      </a:r>
                      <a:endParaRPr lang="en-IN" sz="1100" dirty="0"/>
                    </a:p>
                  </a:txBody>
                  <a:tcPr marL="68580" marR="68580" marT="34290" marB="34290" anchor="ctr"/>
                </a:tc>
                <a:tc>
                  <a:txBody>
                    <a:bodyPr/>
                    <a:lstStyle/>
                    <a:p>
                      <a:r>
                        <a:rPr lang="en-IN" sz="1100" dirty="0"/>
                        <a:t>5</a:t>
                      </a:r>
                    </a:p>
                  </a:txBody>
                  <a:tcPr marL="68580" marR="68580" marT="34290" marB="34290" anchor="ctr"/>
                </a:tc>
                <a:tc>
                  <a:txBody>
                    <a:bodyPr/>
                    <a:lstStyle/>
                    <a:p>
                      <a:r>
                        <a:rPr lang="en-IN" sz="1100" dirty="0" smtClean="0"/>
                        <a:t>10000</a:t>
                      </a:r>
                      <a:endParaRPr lang="en-IN" sz="1100" dirty="0"/>
                    </a:p>
                  </a:txBody>
                  <a:tcPr marL="68580" marR="68580" marT="34290" marB="34290" anchor="ctr"/>
                </a:tc>
                <a:tc>
                  <a:txBody>
                    <a:bodyPr/>
                    <a:lstStyle/>
                    <a:p>
                      <a:r>
                        <a:rPr lang="en-IN" sz="1100" dirty="0"/>
                        <a:t>N</a:t>
                      </a:r>
                    </a:p>
                  </a:txBody>
                  <a:tcPr marL="68580" marR="68580" marT="34290" marB="34290" anchor="ctr"/>
                </a:tc>
                <a:tc>
                  <a:txBody>
                    <a:bodyPr/>
                    <a:lstStyle/>
                    <a:p>
                      <a:r>
                        <a:rPr lang="en-IN" sz="1100" dirty="0"/>
                        <a:t>N </a:t>
                      </a:r>
                    </a:p>
                  </a:txBody>
                  <a:tcPr marL="68580" marR="68580" marT="34290" marB="34290" anchor="ctr"/>
                </a:tc>
                <a:extLst>
                  <a:ext uri="{0D108BD9-81ED-4DB2-BD59-A6C34878D82A}">
                    <a16:rowId xmlns:a16="http://schemas.microsoft.com/office/drawing/2014/main" val="587869627"/>
                  </a:ext>
                </a:extLst>
              </a:tr>
              <a:tr h="278130">
                <a:tc>
                  <a:txBody>
                    <a:bodyPr/>
                    <a:lstStyle/>
                    <a:p>
                      <a:r>
                        <a:rPr lang="en-IN" sz="1100" dirty="0" smtClean="0"/>
                        <a:t>CD567</a:t>
                      </a:r>
                      <a:endParaRPr lang="en-IN" sz="1100" dirty="0"/>
                    </a:p>
                  </a:txBody>
                  <a:tcPr marL="68580" marR="68580" marT="34290" marB="34290" anchor="ctr"/>
                </a:tc>
                <a:tc>
                  <a:txBody>
                    <a:bodyPr/>
                    <a:lstStyle/>
                    <a:p>
                      <a:r>
                        <a:rPr lang="en-IN" sz="1100" dirty="0"/>
                        <a:t>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smtClean="0"/>
                        <a:t>6000</a:t>
                      </a:r>
                      <a:endParaRPr lang="en-IN" sz="1100" dirty="0"/>
                    </a:p>
                  </a:txBody>
                  <a:tcPr marL="68580" marR="68580" marT="34290" marB="34290" anchor="ctr"/>
                </a:tc>
                <a:tc>
                  <a:txBody>
                    <a:bodyPr/>
                    <a:lstStyle/>
                    <a:p>
                      <a:r>
                        <a:rPr lang="en-IN" sz="1100" dirty="0"/>
                        <a:t>N</a:t>
                      </a:r>
                    </a:p>
                  </a:txBody>
                  <a:tcPr marL="68580" marR="68580" marT="34290" marB="34290" anchor="ctr"/>
                </a:tc>
                <a:tc>
                  <a:txBody>
                    <a:bodyPr/>
                    <a:lstStyle/>
                    <a:p>
                      <a:r>
                        <a:rPr lang="en-IN" sz="1100" dirty="0"/>
                        <a:t>N</a:t>
                      </a:r>
                    </a:p>
                  </a:txBody>
                  <a:tcPr marL="68580" marR="68580" marT="34290" marB="34290" anchor="ctr"/>
                </a:tc>
                <a:extLst>
                  <a:ext uri="{0D108BD9-81ED-4DB2-BD59-A6C34878D82A}">
                    <a16:rowId xmlns:a16="http://schemas.microsoft.com/office/drawing/2014/main" val="1904830555"/>
                  </a:ext>
                </a:extLst>
              </a:tr>
              <a:tr h="278130">
                <a:tc>
                  <a:txBody>
                    <a:bodyPr/>
                    <a:lstStyle/>
                    <a:p>
                      <a:r>
                        <a:rPr lang="en-IN" sz="1100" dirty="0" smtClean="0"/>
                        <a:t>JE819</a:t>
                      </a:r>
                      <a:endParaRPr lang="en-IN" sz="1100" dirty="0"/>
                    </a:p>
                  </a:txBody>
                  <a:tcPr marL="68580" marR="68580" marT="34290" marB="34290" anchor="ctr"/>
                </a:tc>
                <a:tc>
                  <a:txBody>
                    <a:bodyPr/>
                    <a:lstStyle/>
                    <a:p>
                      <a:r>
                        <a:rPr lang="en-IN" sz="1100" dirty="0"/>
                        <a:t>2</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smtClean="0"/>
                        <a:t>5000</a:t>
                      </a:r>
                      <a:endParaRPr lang="en-IN" sz="1100" dirty="0"/>
                    </a:p>
                  </a:txBody>
                  <a:tcPr marL="68580" marR="68580" marT="34290" marB="34290" anchor="ctr"/>
                </a:tc>
                <a:tc>
                  <a:txBody>
                    <a:bodyPr/>
                    <a:lstStyle/>
                    <a:p>
                      <a:r>
                        <a:rPr lang="en-IN" sz="1100" dirty="0"/>
                        <a:t>Y</a:t>
                      </a:r>
                    </a:p>
                  </a:txBody>
                  <a:tcPr marL="68580" marR="68580" marT="34290" marB="34290" anchor="ctr"/>
                </a:tc>
                <a:tc>
                  <a:txBody>
                    <a:bodyPr/>
                    <a:lstStyle/>
                    <a:p>
                      <a:r>
                        <a:rPr lang="en-IN" sz="1100" dirty="0"/>
                        <a:t>Y</a:t>
                      </a:r>
                    </a:p>
                  </a:txBody>
                  <a:tcPr marL="68580" marR="68580" marT="34290" marB="34290" anchor="ctr"/>
                </a:tc>
                <a:extLst>
                  <a:ext uri="{0D108BD9-81ED-4DB2-BD59-A6C34878D82A}">
                    <a16:rowId xmlns:a16="http://schemas.microsoft.com/office/drawing/2014/main" val="2786709848"/>
                  </a:ext>
                </a:extLst>
              </a:tr>
              <a:tr h="278130">
                <a:tc>
                  <a:txBody>
                    <a:bodyPr/>
                    <a:lstStyle/>
                    <a:p>
                      <a:r>
                        <a:rPr lang="en-IN" sz="1100" dirty="0" smtClean="0"/>
                        <a:t>BG567</a:t>
                      </a:r>
                      <a:endParaRPr lang="en-IN" sz="1100" dirty="0"/>
                    </a:p>
                  </a:txBody>
                  <a:tcPr marL="68580" marR="68580" marT="34290" marB="34290" anchor="ctr"/>
                </a:tc>
                <a:tc>
                  <a:txBody>
                    <a:bodyPr/>
                    <a:lstStyle/>
                    <a:p>
                      <a:r>
                        <a:rPr lang="en-IN" sz="1100" dirty="0"/>
                        <a:t>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smtClean="0"/>
                        <a:t>8000</a:t>
                      </a:r>
                      <a:endParaRPr lang="en-IN" sz="1100" dirty="0"/>
                    </a:p>
                  </a:txBody>
                  <a:tcPr marL="68580" marR="68580" marT="34290" marB="34290" anchor="ctr"/>
                </a:tc>
                <a:tc>
                  <a:txBody>
                    <a:bodyPr/>
                    <a:lstStyle/>
                    <a:p>
                      <a:r>
                        <a:rPr lang="en-IN" sz="1100" dirty="0"/>
                        <a:t>Y</a:t>
                      </a:r>
                    </a:p>
                  </a:txBody>
                  <a:tcPr marL="68580" marR="68580" marT="34290" marB="34290" anchor="ctr"/>
                </a:tc>
                <a:tc>
                  <a:txBody>
                    <a:bodyPr/>
                    <a:lstStyle/>
                    <a:p>
                      <a:r>
                        <a:rPr lang="en-IN" sz="1100" dirty="0"/>
                        <a:t>N</a:t>
                      </a:r>
                    </a:p>
                  </a:txBody>
                  <a:tcPr marL="68580" marR="68580" marT="34290" marB="34290" anchor="ctr"/>
                </a:tc>
                <a:extLst>
                  <a:ext uri="{0D108BD9-81ED-4DB2-BD59-A6C34878D82A}">
                    <a16:rowId xmlns:a16="http://schemas.microsoft.com/office/drawing/2014/main" val="434198263"/>
                  </a:ext>
                </a:extLst>
              </a:tr>
            </a:tbl>
          </a:graphicData>
        </a:graphic>
      </p:graphicFrame>
      <p:graphicFrame>
        <p:nvGraphicFramePr>
          <p:cNvPr id="18" name="Content Placeholder 3">
            <a:extLst>
              <a:ext uri="{FF2B5EF4-FFF2-40B4-BE49-F238E27FC236}">
                <a16:creationId xmlns:a16="http://schemas.microsoft.com/office/drawing/2014/main" id="{334E1C7F-EAEC-475E-84C6-A1C45DBA9081}"/>
              </a:ext>
            </a:extLst>
          </p:cNvPr>
          <p:cNvGraphicFramePr>
            <a:graphicFrameLocks/>
          </p:cNvGraphicFramePr>
          <p:nvPr>
            <p:extLst/>
          </p:nvPr>
        </p:nvGraphicFramePr>
        <p:xfrm>
          <a:off x="647444" y="3323231"/>
          <a:ext cx="3943350" cy="960120"/>
        </p:xfrm>
        <a:graphic>
          <a:graphicData uri="http://schemas.openxmlformats.org/drawingml/2006/table">
            <a:tbl>
              <a:tblPr firstRow="1" bandRow="1">
                <a:tableStyleId>{5C22544A-7EE6-4342-B048-85BDC9FD1C3A}</a:tableStyleId>
              </a:tblPr>
              <a:tblGrid>
                <a:gridCol w="667448">
                  <a:extLst>
                    <a:ext uri="{9D8B030D-6E8A-4147-A177-3AD203B41FA5}">
                      <a16:colId xmlns:a16="http://schemas.microsoft.com/office/drawing/2014/main" val="3157148627"/>
                    </a:ext>
                  </a:extLst>
                </a:gridCol>
                <a:gridCol w="962637">
                  <a:extLst>
                    <a:ext uri="{9D8B030D-6E8A-4147-A177-3AD203B41FA5}">
                      <a16:colId xmlns:a16="http://schemas.microsoft.com/office/drawing/2014/main" val="2510960466"/>
                    </a:ext>
                  </a:extLst>
                </a:gridCol>
                <a:gridCol w="616591">
                  <a:extLst>
                    <a:ext uri="{9D8B030D-6E8A-4147-A177-3AD203B41FA5}">
                      <a16:colId xmlns:a16="http://schemas.microsoft.com/office/drawing/2014/main" val="914400988"/>
                    </a:ext>
                  </a:extLst>
                </a:gridCol>
                <a:gridCol w="887319">
                  <a:extLst>
                    <a:ext uri="{9D8B030D-6E8A-4147-A177-3AD203B41FA5}">
                      <a16:colId xmlns:a16="http://schemas.microsoft.com/office/drawing/2014/main" val="2085751715"/>
                    </a:ext>
                  </a:extLst>
                </a:gridCol>
                <a:gridCol w="809355">
                  <a:extLst>
                    <a:ext uri="{9D8B030D-6E8A-4147-A177-3AD203B41FA5}">
                      <a16:colId xmlns:a16="http://schemas.microsoft.com/office/drawing/2014/main" val="3416266211"/>
                    </a:ext>
                  </a:extLst>
                </a:gridCol>
              </a:tblGrid>
              <a:tr h="388620">
                <a:tc>
                  <a:txBody>
                    <a:bodyPr/>
                    <a:lstStyle/>
                    <a:p>
                      <a:r>
                        <a:rPr lang="en-IN" sz="1100" dirty="0"/>
                        <a:t>Flight</a:t>
                      </a:r>
                    </a:p>
                  </a:txBody>
                  <a:tcPr marL="68580" marR="68580" marT="34290" marB="34290" anchor="ctr"/>
                </a:tc>
                <a:tc>
                  <a:txBody>
                    <a:bodyPr/>
                    <a:lstStyle/>
                    <a:p>
                      <a:r>
                        <a:rPr lang="en-IN" sz="1100" dirty="0" smtClean="0"/>
                        <a:t>Time</a:t>
                      </a:r>
                      <a:endParaRPr lang="en-IN" sz="1100" dirty="0"/>
                    </a:p>
                  </a:txBody>
                  <a:tcPr marL="68580" marR="68580" marT="34290" marB="34290" anchor="ctr"/>
                </a:tc>
                <a:tc>
                  <a:txBody>
                    <a:bodyPr/>
                    <a:lstStyle/>
                    <a:p>
                      <a:r>
                        <a:rPr lang="en-IN" sz="1100" dirty="0" smtClean="0"/>
                        <a:t>Cost</a:t>
                      </a:r>
                      <a:endParaRPr lang="en-IN" sz="1100" dirty="0"/>
                    </a:p>
                  </a:txBody>
                  <a:tcPr marL="68580" marR="68580" marT="34290" marB="34290" anchor="ctr"/>
                </a:tc>
                <a:tc>
                  <a:txBody>
                    <a:bodyPr/>
                    <a:lstStyle/>
                    <a:p>
                      <a:r>
                        <a:rPr lang="en-IN" sz="1100" dirty="0" smtClean="0"/>
                        <a:t>Frequent flyer?</a:t>
                      </a:r>
                      <a:endParaRPr lang="en-IN" sz="1100" dirty="0"/>
                    </a:p>
                  </a:txBody>
                  <a:tcPr marL="68580" marR="68580" marT="34290" marB="34290" anchor="ctr"/>
                </a:tc>
                <a:tc>
                  <a:txBody>
                    <a:bodyPr/>
                    <a:lstStyle/>
                    <a:p>
                      <a:r>
                        <a:rPr lang="en-IN" sz="1100" dirty="0" smtClean="0"/>
                        <a:t>Buy</a:t>
                      </a:r>
                      <a:r>
                        <a:rPr lang="en-IN" sz="1100" baseline="0" dirty="0" smtClean="0"/>
                        <a:t> ticket?</a:t>
                      </a:r>
                      <a:endParaRPr lang="en-IN" sz="1100" dirty="0"/>
                    </a:p>
                  </a:txBody>
                  <a:tcPr marL="68580" marR="68580" marT="34290" marB="34290" anchor="ctr"/>
                </a:tc>
                <a:extLst>
                  <a:ext uri="{0D108BD9-81ED-4DB2-BD59-A6C34878D82A}">
                    <a16:rowId xmlns:a16="http://schemas.microsoft.com/office/drawing/2014/main" val="561595407"/>
                  </a:ext>
                </a:extLst>
              </a:tr>
              <a:tr h="278130">
                <a:tc>
                  <a:txBody>
                    <a:bodyPr/>
                    <a:lstStyle/>
                    <a:p>
                      <a:r>
                        <a:rPr lang="en-IN" sz="1100" dirty="0" smtClean="0"/>
                        <a:t>ZZ234</a:t>
                      </a:r>
                      <a:endParaRPr lang="en-IN" sz="1100" dirty="0"/>
                    </a:p>
                  </a:txBody>
                  <a:tcPr marL="68580" marR="68580" marT="34290" marB="34290" anchor="ctr"/>
                </a:tc>
                <a:tc>
                  <a:txBody>
                    <a:bodyPr/>
                    <a:lstStyle/>
                    <a:p>
                      <a:r>
                        <a:rPr lang="en-IN" sz="1100" dirty="0"/>
                        <a:t>4</a:t>
                      </a:r>
                    </a:p>
                  </a:txBody>
                  <a:tcPr marL="68580" marR="68580" marT="34290" marB="34290" anchor="ctr"/>
                </a:tc>
                <a:tc>
                  <a:txBody>
                    <a:bodyPr/>
                    <a:lstStyle/>
                    <a:p>
                      <a:r>
                        <a:rPr lang="en-IN" sz="1100" dirty="0" smtClean="0"/>
                        <a:t>9000</a:t>
                      </a:r>
                      <a:endParaRPr lang="en-IN" sz="1100" dirty="0"/>
                    </a:p>
                  </a:txBody>
                  <a:tcPr marL="68580" marR="68580" marT="34290" marB="34290" anchor="ctr"/>
                </a:tc>
                <a:tc>
                  <a:txBody>
                    <a:bodyPr/>
                    <a:lstStyle/>
                    <a:p>
                      <a:r>
                        <a:rPr lang="en-IN" sz="1100" dirty="0"/>
                        <a:t>N</a:t>
                      </a:r>
                    </a:p>
                  </a:txBody>
                  <a:tcPr marL="68580" marR="68580" marT="34290" marB="34290" anchor="ctr"/>
                </a:tc>
                <a:tc>
                  <a:txBody>
                    <a:bodyPr/>
                    <a:lstStyle/>
                    <a:p>
                      <a:r>
                        <a:rPr lang="en-IN" sz="1100" dirty="0" smtClean="0"/>
                        <a:t>?</a:t>
                      </a:r>
                      <a:endParaRPr lang="en-IN" sz="1100" dirty="0"/>
                    </a:p>
                  </a:txBody>
                  <a:tcPr marL="68580" marR="68580" marT="34290" marB="34290" anchor="ctr"/>
                </a:tc>
                <a:extLst>
                  <a:ext uri="{0D108BD9-81ED-4DB2-BD59-A6C34878D82A}">
                    <a16:rowId xmlns:a16="http://schemas.microsoft.com/office/drawing/2014/main" val="587869627"/>
                  </a:ext>
                </a:extLst>
              </a:tr>
              <a:tr h="278130">
                <a:tc>
                  <a:txBody>
                    <a:bodyPr/>
                    <a:lstStyle/>
                    <a:p>
                      <a:r>
                        <a:rPr lang="en-IN" sz="1100" dirty="0" smtClean="0"/>
                        <a:t>PD567</a:t>
                      </a:r>
                      <a:endParaRPr lang="en-IN" sz="1100" dirty="0"/>
                    </a:p>
                  </a:txBody>
                  <a:tcPr marL="68580" marR="68580" marT="34290" marB="34290" anchor="ctr"/>
                </a:tc>
                <a:tc>
                  <a:txBody>
                    <a:bodyPr/>
                    <a:lstStyle/>
                    <a:p>
                      <a:r>
                        <a:rPr lang="en-IN" sz="1100" dirty="0"/>
                        <a:t>5</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smtClean="0"/>
                        <a:t>7000</a:t>
                      </a:r>
                      <a:endParaRPr lang="en-IN" sz="1100" dirty="0"/>
                    </a:p>
                  </a:txBody>
                  <a:tcPr marL="68580" marR="68580" marT="34290" marB="34290" anchor="ctr"/>
                </a:tc>
                <a:tc>
                  <a:txBody>
                    <a:bodyPr/>
                    <a:lstStyle/>
                    <a:p>
                      <a:r>
                        <a:rPr lang="en-IN" sz="1100" dirty="0"/>
                        <a:t>Y</a:t>
                      </a:r>
                    </a:p>
                  </a:txBody>
                  <a:tcPr marL="68580" marR="68580" marT="34290" marB="34290" anchor="ctr"/>
                </a:tc>
                <a:tc>
                  <a:txBody>
                    <a:bodyPr/>
                    <a:lstStyle/>
                    <a:p>
                      <a:r>
                        <a:rPr lang="en-IN" sz="1100" dirty="0" smtClean="0"/>
                        <a:t>?</a:t>
                      </a:r>
                      <a:endParaRPr lang="en-IN" sz="1100" dirty="0"/>
                    </a:p>
                  </a:txBody>
                  <a:tcPr marL="68580" marR="68580" marT="34290" marB="34290" anchor="ctr"/>
                </a:tc>
                <a:extLst>
                  <a:ext uri="{0D108BD9-81ED-4DB2-BD59-A6C34878D82A}">
                    <a16:rowId xmlns:a16="http://schemas.microsoft.com/office/drawing/2014/main" val="1904830555"/>
                  </a:ext>
                </a:extLst>
              </a:tr>
            </a:tbl>
          </a:graphicData>
        </a:graphic>
      </p:graphicFrame>
      <p:sp>
        <p:nvSpPr>
          <p:cNvPr id="6" name="TextBox 5"/>
          <p:cNvSpPr txBox="1"/>
          <p:nvPr/>
        </p:nvSpPr>
        <p:spPr>
          <a:xfrm>
            <a:off x="7980218" y="3635069"/>
            <a:ext cx="731290" cy="253916"/>
          </a:xfrm>
          <a:prstGeom prst="rect">
            <a:avLst/>
          </a:prstGeom>
          <a:noFill/>
        </p:spPr>
        <p:txBody>
          <a:bodyPr wrap="none" rtlCol="0">
            <a:spAutoFit/>
          </a:bodyPr>
          <a:lstStyle/>
          <a:p>
            <a:r>
              <a:rPr lang="en-IN" sz="1050" dirty="0"/>
              <a:t>Outcome</a:t>
            </a:r>
            <a:endParaRPr lang="en-IN" sz="1050" dirty="0"/>
          </a:p>
        </p:txBody>
      </p:sp>
      <p:sp>
        <p:nvSpPr>
          <p:cNvPr id="4" name="Slide Number Placeholder 3"/>
          <p:cNvSpPr>
            <a:spLocks noGrp="1"/>
          </p:cNvSpPr>
          <p:nvPr>
            <p:ph type="sldNum" sz="quarter" idx="12"/>
          </p:nvPr>
        </p:nvSpPr>
        <p:spPr/>
        <p:txBody>
          <a:bodyPr/>
          <a:lstStyle/>
          <a:p>
            <a:fld id="{2C7DD252-A74E-4E8E-A6B4-FCD6DE8F900F}" type="slidenum">
              <a:rPr lang="en-IN" smtClean="0"/>
              <a:t>37</a:t>
            </a:fld>
            <a:endParaRPr lang="en-IN"/>
          </a:p>
        </p:txBody>
      </p:sp>
    </p:spTree>
    <p:extLst>
      <p:ext uri="{BB962C8B-B14F-4D97-AF65-F5344CB8AC3E}">
        <p14:creationId xmlns:p14="http://schemas.microsoft.com/office/powerpoint/2010/main" val="7920605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BE1CD-C348-4DCE-91E8-7786CE014ABE}"/>
              </a:ext>
            </a:extLst>
          </p:cNvPr>
          <p:cNvSpPr>
            <a:spLocks noGrp="1"/>
          </p:cNvSpPr>
          <p:nvPr>
            <p:ph type="title"/>
          </p:nvPr>
        </p:nvSpPr>
        <p:spPr>
          <a:xfrm>
            <a:off x="1720530" y="100821"/>
            <a:ext cx="7886700" cy="660196"/>
          </a:xfrm>
        </p:spPr>
        <p:txBody>
          <a:bodyPr/>
          <a:lstStyle/>
          <a:p>
            <a:r>
              <a:rPr lang="en-IN" dirty="0" smtClean="0"/>
              <a:t>Machine Learning Pipeline</a:t>
            </a:r>
            <a:endParaRPr lang="en-IN" dirty="0"/>
          </a:p>
        </p:txBody>
      </p:sp>
      <p:sp>
        <p:nvSpPr>
          <p:cNvPr id="4" name="Cylinder 3">
            <a:extLst>
              <a:ext uri="{FF2B5EF4-FFF2-40B4-BE49-F238E27FC236}">
                <a16:creationId xmlns:a16="http://schemas.microsoft.com/office/drawing/2014/main" id="{6034E01D-79A1-4636-815C-64B3A57C7047}"/>
              </a:ext>
            </a:extLst>
          </p:cNvPr>
          <p:cNvSpPr/>
          <p:nvPr/>
        </p:nvSpPr>
        <p:spPr>
          <a:xfrm>
            <a:off x="194782" y="2070183"/>
            <a:ext cx="698384" cy="7990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75" b="1" dirty="0"/>
              <a:t>Raw Data</a:t>
            </a:r>
          </a:p>
        </p:txBody>
      </p:sp>
      <p:sp>
        <p:nvSpPr>
          <p:cNvPr id="7" name="Rectangle 6">
            <a:extLst>
              <a:ext uri="{FF2B5EF4-FFF2-40B4-BE49-F238E27FC236}">
                <a16:creationId xmlns:a16="http://schemas.microsoft.com/office/drawing/2014/main" id="{206D8C5C-9022-4D81-85D2-E886BB2F3425}"/>
              </a:ext>
            </a:extLst>
          </p:cNvPr>
          <p:cNvSpPr/>
          <p:nvPr/>
        </p:nvSpPr>
        <p:spPr>
          <a:xfrm>
            <a:off x="887135" y="3858783"/>
            <a:ext cx="1420886" cy="594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75" dirty="0"/>
          </a:p>
        </p:txBody>
      </p:sp>
      <p:sp>
        <p:nvSpPr>
          <p:cNvPr id="8" name="Rectangle 7">
            <a:extLst>
              <a:ext uri="{FF2B5EF4-FFF2-40B4-BE49-F238E27FC236}">
                <a16:creationId xmlns:a16="http://schemas.microsoft.com/office/drawing/2014/main" id="{DC70053F-63CB-4061-A533-FF2A89BB6D6F}"/>
              </a:ext>
            </a:extLst>
          </p:cNvPr>
          <p:cNvSpPr/>
          <p:nvPr/>
        </p:nvSpPr>
        <p:spPr>
          <a:xfrm>
            <a:off x="1001435" y="3973083"/>
            <a:ext cx="1420886" cy="594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75" b="1" dirty="0"/>
              <a:t>Data </a:t>
            </a:r>
            <a:br>
              <a:rPr lang="en-IN" sz="975" b="1" dirty="0"/>
            </a:br>
            <a:r>
              <a:rPr lang="en-IN" sz="975" b="1" dirty="0"/>
              <a:t>Pre-processing Modules</a:t>
            </a:r>
          </a:p>
        </p:txBody>
      </p:sp>
      <p:sp>
        <p:nvSpPr>
          <p:cNvPr id="9" name="Hexagon 8">
            <a:extLst>
              <a:ext uri="{FF2B5EF4-FFF2-40B4-BE49-F238E27FC236}">
                <a16:creationId xmlns:a16="http://schemas.microsoft.com/office/drawing/2014/main" id="{370B7B4F-614C-4428-9314-AC4C0DC062FB}"/>
              </a:ext>
            </a:extLst>
          </p:cNvPr>
          <p:cNvSpPr/>
          <p:nvPr/>
        </p:nvSpPr>
        <p:spPr>
          <a:xfrm>
            <a:off x="1321266" y="2066909"/>
            <a:ext cx="1239473" cy="799052"/>
          </a:xfrm>
          <a:prstGeom prst="hexag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975" b="1" i="1" dirty="0"/>
              <a:t>Apply pre-processing to data</a:t>
            </a:r>
          </a:p>
        </p:txBody>
      </p:sp>
      <p:cxnSp>
        <p:nvCxnSpPr>
          <p:cNvPr id="11" name="Straight Arrow Connector 10">
            <a:extLst>
              <a:ext uri="{FF2B5EF4-FFF2-40B4-BE49-F238E27FC236}">
                <a16:creationId xmlns:a16="http://schemas.microsoft.com/office/drawing/2014/main" id="{84716252-02A5-49A9-B2B1-1EEA65167186}"/>
              </a:ext>
            </a:extLst>
          </p:cNvPr>
          <p:cNvCxnSpPr>
            <a:stCxn id="4" idx="4"/>
            <a:endCxn id="9" idx="3"/>
          </p:cNvCxnSpPr>
          <p:nvPr/>
        </p:nvCxnSpPr>
        <p:spPr>
          <a:xfrm flipV="1">
            <a:off x="893166" y="2466435"/>
            <a:ext cx="428101" cy="3274"/>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551623-C333-42ED-83EE-7E4D7FDD99E6}"/>
              </a:ext>
            </a:extLst>
          </p:cNvPr>
          <p:cNvCxnSpPr>
            <a:cxnSpLocks/>
            <a:stCxn id="7" idx="0"/>
          </p:cNvCxnSpPr>
          <p:nvPr/>
        </p:nvCxnSpPr>
        <p:spPr>
          <a:xfrm flipV="1">
            <a:off x="1597579" y="2865961"/>
            <a:ext cx="122951" cy="99282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Cylinder 17">
            <a:extLst>
              <a:ext uri="{FF2B5EF4-FFF2-40B4-BE49-F238E27FC236}">
                <a16:creationId xmlns:a16="http://schemas.microsoft.com/office/drawing/2014/main" id="{8A59D41A-C036-4BF5-819C-EBD7D8A5549B}"/>
              </a:ext>
            </a:extLst>
          </p:cNvPr>
          <p:cNvSpPr/>
          <p:nvPr/>
        </p:nvSpPr>
        <p:spPr>
          <a:xfrm>
            <a:off x="2869035" y="2074473"/>
            <a:ext cx="792760" cy="7990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75" b="1" dirty="0"/>
              <a:t>Prepared Data</a:t>
            </a:r>
          </a:p>
        </p:txBody>
      </p:sp>
      <p:cxnSp>
        <p:nvCxnSpPr>
          <p:cNvPr id="19" name="Straight Arrow Connector 18">
            <a:extLst>
              <a:ext uri="{FF2B5EF4-FFF2-40B4-BE49-F238E27FC236}">
                <a16:creationId xmlns:a16="http://schemas.microsoft.com/office/drawing/2014/main" id="{FE8C5E8F-B96F-43A6-9729-890461BBC92E}"/>
              </a:ext>
            </a:extLst>
          </p:cNvPr>
          <p:cNvCxnSpPr>
            <a:cxnSpLocks/>
            <a:stCxn id="9" idx="0"/>
            <a:endCxn id="18" idx="2"/>
          </p:cNvCxnSpPr>
          <p:nvPr/>
        </p:nvCxnSpPr>
        <p:spPr>
          <a:xfrm>
            <a:off x="2560739" y="2466435"/>
            <a:ext cx="308296" cy="7564"/>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Arrow: Curved Up 21">
            <a:extLst>
              <a:ext uri="{FF2B5EF4-FFF2-40B4-BE49-F238E27FC236}">
                <a16:creationId xmlns:a16="http://schemas.microsoft.com/office/drawing/2014/main" id="{4B693C52-BC55-4EE0-B4B0-C863F46619FD}"/>
              </a:ext>
            </a:extLst>
          </p:cNvPr>
          <p:cNvSpPr/>
          <p:nvPr/>
        </p:nvSpPr>
        <p:spPr>
          <a:xfrm>
            <a:off x="1830372" y="2873525"/>
            <a:ext cx="1542002" cy="462235"/>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sz="975">
              <a:solidFill>
                <a:schemeClr val="tx1"/>
              </a:solidFill>
            </a:endParaRPr>
          </a:p>
        </p:txBody>
      </p:sp>
      <p:sp>
        <p:nvSpPr>
          <p:cNvPr id="24" name="Arrow: Curved Up 23">
            <a:extLst>
              <a:ext uri="{FF2B5EF4-FFF2-40B4-BE49-F238E27FC236}">
                <a16:creationId xmlns:a16="http://schemas.microsoft.com/office/drawing/2014/main" id="{859AE7ED-4B40-4D8F-83F2-B558B143C62B}"/>
              </a:ext>
            </a:extLst>
          </p:cNvPr>
          <p:cNvSpPr/>
          <p:nvPr/>
        </p:nvSpPr>
        <p:spPr>
          <a:xfrm rot="10800000">
            <a:off x="1789738" y="1587526"/>
            <a:ext cx="1542002" cy="462235"/>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sz="975">
              <a:solidFill>
                <a:schemeClr val="tx1"/>
              </a:solidFill>
            </a:endParaRPr>
          </a:p>
        </p:txBody>
      </p:sp>
      <p:sp>
        <p:nvSpPr>
          <p:cNvPr id="25" name="TextBox 24">
            <a:extLst>
              <a:ext uri="{FF2B5EF4-FFF2-40B4-BE49-F238E27FC236}">
                <a16:creationId xmlns:a16="http://schemas.microsoft.com/office/drawing/2014/main" id="{A003558B-3ECF-4390-8770-8B84710274B6}"/>
              </a:ext>
            </a:extLst>
          </p:cNvPr>
          <p:cNvSpPr txBox="1"/>
          <p:nvPr/>
        </p:nvSpPr>
        <p:spPr>
          <a:xfrm>
            <a:off x="172886" y="1049545"/>
            <a:ext cx="969410" cy="242374"/>
          </a:xfrm>
          <a:prstGeom prst="rect">
            <a:avLst/>
          </a:prstGeom>
          <a:noFill/>
        </p:spPr>
        <p:txBody>
          <a:bodyPr wrap="square" rtlCol="0">
            <a:spAutoFit/>
          </a:bodyPr>
          <a:lstStyle/>
          <a:p>
            <a:r>
              <a:rPr lang="en-IN" sz="975" b="1" i="1" dirty="0">
                <a:solidFill>
                  <a:srgbClr val="0070C0"/>
                </a:solidFill>
              </a:rPr>
              <a:t>Choose </a:t>
            </a:r>
            <a:r>
              <a:rPr lang="en-IN" sz="975" b="1" i="1" dirty="0">
                <a:solidFill>
                  <a:srgbClr val="0070C0"/>
                </a:solidFill>
              </a:rPr>
              <a:t>data</a:t>
            </a:r>
            <a:endParaRPr lang="en-IN" sz="975" b="1" i="1" dirty="0">
              <a:solidFill>
                <a:srgbClr val="0070C0"/>
              </a:solidFill>
            </a:endParaRPr>
          </a:p>
        </p:txBody>
      </p:sp>
      <p:sp>
        <p:nvSpPr>
          <p:cNvPr id="26" name="TextBox 25">
            <a:extLst>
              <a:ext uri="{FF2B5EF4-FFF2-40B4-BE49-F238E27FC236}">
                <a16:creationId xmlns:a16="http://schemas.microsoft.com/office/drawing/2014/main" id="{0768E5A6-FABE-4EA1-A489-B13E89825668}"/>
              </a:ext>
            </a:extLst>
          </p:cNvPr>
          <p:cNvSpPr txBox="1"/>
          <p:nvPr/>
        </p:nvSpPr>
        <p:spPr>
          <a:xfrm>
            <a:off x="1578317" y="1044004"/>
            <a:ext cx="1964844" cy="392415"/>
          </a:xfrm>
          <a:prstGeom prst="rect">
            <a:avLst/>
          </a:prstGeom>
          <a:noFill/>
        </p:spPr>
        <p:txBody>
          <a:bodyPr wrap="square" rtlCol="0">
            <a:spAutoFit/>
          </a:bodyPr>
          <a:lstStyle/>
          <a:p>
            <a:pPr algn="ctr"/>
            <a:r>
              <a:rPr lang="en-IN" sz="975" b="1" i="1" dirty="0">
                <a:solidFill>
                  <a:srgbClr val="0070C0"/>
                </a:solidFill>
              </a:rPr>
              <a:t>Iterate until data </a:t>
            </a:r>
            <a:br>
              <a:rPr lang="en-IN" sz="975" b="1" i="1" dirty="0">
                <a:solidFill>
                  <a:srgbClr val="0070C0"/>
                </a:solidFill>
              </a:rPr>
            </a:br>
            <a:r>
              <a:rPr lang="en-IN" sz="975" b="1" i="1" dirty="0">
                <a:solidFill>
                  <a:srgbClr val="0070C0"/>
                </a:solidFill>
              </a:rPr>
              <a:t>is ready</a:t>
            </a:r>
          </a:p>
        </p:txBody>
      </p:sp>
      <p:sp>
        <p:nvSpPr>
          <p:cNvPr id="27" name="Hexagon 26">
            <a:extLst>
              <a:ext uri="{FF2B5EF4-FFF2-40B4-BE49-F238E27FC236}">
                <a16:creationId xmlns:a16="http://schemas.microsoft.com/office/drawing/2014/main" id="{004EE50E-CA50-496F-8CFB-FF8950B5958C}"/>
              </a:ext>
            </a:extLst>
          </p:cNvPr>
          <p:cNvSpPr/>
          <p:nvPr/>
        </p:nvSpPr>
        <p:spPr>
          <a:xfrm>
            <a:off x="4017539" y="2066909"/>
            <a:ext cx="1239473" cy="799052"/>
          </a:xfrm>
          <a:prstGeom prst="hexag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975" b="1" i="1" dirty="0"/>
              <a:t>Apply learning algorithm to data</a:t>
            </a:r>
          </a:p>
        </p:txBody>
      </p:sp>
      <p:sp>
        <p:nvSpPr>
          <p:cNvPr id="28" name="Rectangle: Rounded Corners 27">
            <a:extLst>
              <a:ext uri="{FF2B5EF4-FFF2-40B4-BE49-F238E27FC236}">
                <a16:creationId xmlns:a16="http://schemas.microsoft.com/office/drawing/2014/main" id="{D1678BFF-2F0F-455F-BB60-49194A6221E5}"/>
              </a:ext>
            </a:extLst>
          </p:cNvPr>
          <p:cNvSpPr/>
          <p:nvPr/>
        </p:nvSpPr>
        <p:spPr>
          <a:xfrm>
            <a:off x="5582086" y="2074474"/>
            <a:ext cx="966569" cy="799052"/>
          </a:xfrm>
          <a:prstGeom prst="roundRect">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75" b="1" dirty="0">
                <a:solidFill>
                  <a:srgbClr val="0070C0"/>
                </a:solidFill>
              </a:rPr>
              <a:t>Candidate Model</a:t>
            </a:r>
          </a:p>
        </p:txBody>
      </p:sp>
      <p:sp>
        <p:nvSpPr>
          <p:cNvPr id="29" name="Hexagon 28">
            <a:extLst>
              <a:ext uri="{FF2B5EF4-FFF2-40B4-BE49-F238E27FC236}">
                <a16:creationId xmlns:a16="http://schemas.microsoft.com/office/drawing/2014/main" id="{CFBAC08A-91A0-4E1C-A817-B82EED15D956}"/>
              </a:ext>
            </a:extLst>
          </p:cNvPr>
          <p:cNvSpPr/>
          <p:nvPr/>
        </p:nvSpPr>
        <p:spPr>
          <a:xfrm>
            <a:off x="6838075" y="2075260"/>
            <a:ext cx="979937" cy="798265"/>
          </a:xfrm>
          <a:prstGeom prst="hexag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975" b="1" i="1" dirty="0"/>
              <a:t>Deploy chosen model</a:t>
            </a:r>
          </a:p>
        </p:txBody>
      </p:sp>
      <p:sp>
        <p:nvSpPr>
          <p:cNvPr id="30" name="Rectangle: Rounded Corners 29">
            <a:extLst>
              <a:ext uri="{FF2B5EF4-FFF2-40B4-BE49-F238E27FC236}">
                <a16:creationId xmlns:a16="http://schemas.microsoft.com/office/drawing/2014/main" id="{42F36321-32B8-4549-B1AD-B48F6E6EA282}"/>
              </a:ext>
            </a:extLst>
          </p:cNvPr>
          <p:cNvSpPr/>
          <p:nvPr/>
        </p:nvSpPr>
        <p:spPr>
          <a:xfrm>
            <a:off x="8032066" y="2066909"/>
            <a:ext cx="966569" cy="799052"/>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75" b="1" dirty="0"/>
              <a:t>Chosen Model</a:t>
            </a:r>
          </a:p>
        </p:txBody>
      </p:sp>
      <p:sp>
        <p:nvSpPr>
          <p:cNvPr id="31" name="Rectangle 30">
            <a:extLst>
              <a:ext uri="{FF2B5EF4-FFF2-40B4-BE49-F238E27FC236}">
                <a16:creationId xmlns:a16="http://schemas.microsoft.com/office/drawing/2014/main" id="{14EED8BD-40AF-476A-A65C-2B6BA69CB8A3}"/>
              </a:ext>
            </a:extLst>
          </p:cNvPr>
          <p:cNvSpPr/>
          <p:nvPr/>
        </p:nvSpPr>
        <p:spPr>
          <a:xfrm>
            <a:off x="3661794" y="3858783"/>
            <a:ext cx="1239473" cy="709099"/>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sz="975" dirty="0"/>
          </a:p>
        </p:txBody>
      </p:sp>
      <p:sp>
        <p:nvSpPr>
          <p:cNvPr id="32" name="Rectangle 31">
            <a:extLst>
              <a:ext uri="{FF2B5EF4-FFF2-40B4-BE49-F238E27FC236}">
                <a16:creationId xmlns:a16="http://schemas.microsoft.com/office/drawing/2014/main" id="{0850D37E-1F0D-469F-A14E-D74E878A9A80}"/>
              </a:ext>
            </a:extLst>
          </p:cNvPr>
          <p:cNvSpPr/>
          <p:nvPr/>
        </p:nvSpPr>
        <p:spPr>
          <a:xfrm>
            <a:off x="3776094" y="3973083"/>
            <a:ext cx="1239473" cy="709099"/>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975" b="1" dirty="0"/>
              <a:t>Machine Learning Algorithms</a:t>
            </a:r>
          </a:p>
        </p:txBody>
      </p:sp>
      <p:cxnSp>
        <p:nvCxnSpPr>
          <p:cNvPr id="33" name="Straight Arrow Connector 32">
            <a:extLst>
              <a:ext uri="{FF2B5EF4-FFF2-40B4-BE49-F238E27FC236}">
                <a16:creationId xmlns:a16="http://schemas.microsoft.com/office/drawing/2014/main" id="{DADA2216-F37C-4E2D-89B4-7E0AB5F526B1}"/>
              </a:ext>
            </a:extLst>
          </p:cNvPr>
          <p:cNvCxnSpPr>
            <a:cxnSpLocks/>
            <a:stCxn id="31" idx="0"/>
          </p:cNvCxnSpPr>
          <p:nvPr/>
        </p:nvCxnSpPr>
        <p:spPr>
          <a:xfrm flipV="1">
            <a:off x="4281530" y="2873524"/>
            <a:ext cx="129506" cy="985259"/>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Arrow: Curved Up 35">
            <a:extLst>
              <a:ext uri="{FF2B5EF4-FFF2-40B4-BE49-F238E27FC236}">
                <a16:creationId xmlns:a16="http://schemas.microsoft.com/office/drawing/2014/main" id="{4B71886D-16B7-481B-88A9-FC6133843DA7}"/>
              </a:ext>
            </a:extLst>
          </p:cNvPr>
          <p:cNvSpPr/>
          <p:nvPr/>
        </p:nvSpPr>
        <p:spPr>
          <a:xfrm>
            <a:off x="4562299" y="2875414"/>
            <a:ext cx="1542002" cy="462235"/>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sz="975">
              <a:solidFill>
                <a:schemeClr val="tx1"/>
              </a:solidFill>
            </a:endParaRPr>
          </a:p>
        </p:txBody>
      </p:sp>
      <p:sp>
        <p:nvSpPr>
          <p:cNvPr id="37" name="Arrow: Curved Up 36">
            <a:extLst>
              <a:ext uri="{FF2B5EF4-FFF2-40B4-BE49-F238E27FC236}">
                <a16:creationId xmlns:a16="http://schemas.microsoft.com/office/drawing/2014/main" id="{AEBED17F-AA49-4306-B283-3BB20235ABC3}"/>
              </a:ext>
            </a:extLst>
          </p:cNvPr>
          <p:cNvSpPr/>
          <p:nvPr/>
        </p:nvSpPr>
        <p:spPr>
          <a:xfrm rot="10800000">
            <a:off x="4521665" y="1589415"/>
            <a:ext cx="1542002" cy="462235"/>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sz="975">
              <a:solidFill>
                <a:schemeClr val="tx1"/>
              </a:solidFill>
            </a:endParaRPr>
          </a:p>
        </p:txBody>
      </p:sp>
      <p:sp>
        <p:nvSpPr>
          <p:cNvPr id="38" name="TextBox 37">
            <a:extLst>
              <a:ext uri="{FF2B5EF4-FFF2-40B4-BE49-F238E27FC236}">
                <a16:creationId xmlns:a16="http://schemas.microsoft.com/office/drawing/2014/main" id="{85179533-9DC6-4FB8-97DC-FEA3F3BB3196}"/>
              </a:ext>
            </a:extLst>
          </p:cNvPr>
          <p:cNvSpPr txBox="1"/>
          <p:nvPr/>
        </p:nvSpPr>
        <p:spPr>
          <a:xfrm>
            <a:off x="4310244" y="1047517"/>
            <a:ext cx="1964844" cy="392415"/>
          </a:xfrm>
          <a:prstGeom prst="rect">
            <a:avLst/>
          </a:prstGeom>
          <a:noFill/>
        </p:spPr>
        <p:txBody>
          <a:bodyPr wrap="square" rtlCol="0">
            <a:spAutoFit/>
          </a:bodyPr>
          <a:lstStyle/>
          <a:p>
            <a:pPr algn="ctr"/>
            <a:r>
              <a:rPr lang="en-IN" sz="975" b="1" i="1" dirty="0">
                <a:solidFill>
                  <a:srgbClr val="0070C0"/>
                </a:solidFill>
              </a:rPr>
              <a:t>Iterate to find </a:t>
            </a:r>
            <a:br>
              <a:rPr lang="en-IN" sz="975" b="1" i="1" dirty="0">
                <a:solidFill>
                  <a:srgbClr val="0070C0"/>
                </a:solidFill>
              </a:rPr>
            </a:br>
            <a:r>
              <a:rPr lang="en-IN" sz="975" b="1" i="1" dirty="0">
                <a:solidFill>
                  <a:srgbClr val="0070C0"/>
                </a:solidFill>
              </a:rPr>
              <a:t>the best model</a:t>
            </a:r>
          </a:p>
        </p:txBody>
      </p:sp>
      <p:cxnSp>
        <p:nvCxnSpPr>
          <p:cNvPr id="39" name="Straight Arrow Connector 38">
            <a:extLst>
              <a:ext uri="{FF2B5EF4-FFF2-40B4-BE49-F238E27FC236}">
                <a16:creationId xmlns:a16="http://schemas.microsoft.com/office/drawing/2014/main" id="{F98FB5B6-2D70-47DE-9540-4E0F969DF39A}"/>
              </a:ext>
            </a:extLst>
          </p:cNvPr>
          <p:cNvCxnSpPr>
            <a:cxnSpLocks/>
            <a:endCxn id="27" idx="3"/>
          </p:cNvCxnSpPr>
          <p:nvPr/>
        </p:nvCxnSpPr>
        <p:spPr>
          <a:xfrm flipV="1">
            <a:off x="3670184" y="2466435"/>
            <a:ext cx="347356" cy="75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270F7DB-1139-4DDB-AF65-F99D635CF90A}"/>
              </a:ext>
            </a:extLst>
          </p:cNvPr>
          <p:cNvCxnSpPr>
            <a:cxnSpLocks/>
            <a:stCxn id="27" idx="0"/>
            <a:endCxn id="28" idx="1"/>
          </p:cNvCxnSpPr>
          <p:nvPr/>
        </p:nvCxnSpPr>
        <p:spPr>
          <a:xfrm>
            <a:off x="5257012" y="2466435"/>
            <a:ext cx="325075" cy="75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A41F49C-DD40-4DE3-9C02-9045BF9707A4}"/>
              </a:ext>
            </a:extLst>
          </p:cNvPr>
          <p:cNvCxnSpPr>
            <a:cxnSpLocks/>
            <a:stCxn id="28" idx="3"/>
            <a:endCxn id="29" idx="3"/>
          </p:cNvCxnSpPr>
          <p:nvPr/>
        </p:nvCxnSpPr>
        <p:spPr>
          <a:xfrm>
            <a:off x="6548655" y="2474000"/>
            <a:ext cx="289421" cy="7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8307162-5A65-46B5-9DF2-1272809FF577}"/>
              </a:ext>
            </a:extLst>
          </p:cNvPr>
          <p:cNvCxnSpPr>
            <a:cxnSpLocks/>
            <a:stCxn id="29" idx="0"/>
            <a:endCxn id="30" idx="1"/>
          </p:cNvCxnSpPr>
          <p:nvPr/>
        </p:nvCxnSpPr>
        <p:spPr>
          <a:xfrm flipV="1">
            <a:off x="7804644" y="2466435"/>
            <a:ext cx="227422" cy="8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C8CC64E8-C6F4-4F8B-BBBF-5B7BAAC24667}"/>
              </a:ext>
            </a:extLst>
          </p:cNvPr>
          <p:cNvSpPr/>
          <p:nvPr/>
        </p:nvSpPr>
        <p:spPr>
          <a:xfrm>
            <a:off x="6838076" y="4164988"/>
            <a:ext cx="1916762" cy="58644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75"/>
          </a:p>
        </p:txBody>
      </p:sp>
      <p:sp>
        <p:nvSpPr>
          <p:cNvPr id="51" name="Oval 50">
            <a:extLst>
              <a:ext uri="{FF2B5EF4-FFF2-40B4-BE49-F238E27FC236}">
                <a16:creationId xmlns:a16="http://schemas.microsoft.com/office/drawing/2014/main" id="{9952F66E-C9E5-4841-BF66-AD015C3B797E}"/>
              </a:ext>
            </a:extLst>
          </p:cNvPr>
          <p:cNvSpPr/>
          <p:nvPr/>
        </p:nvSpPr>
        <p:spPr>
          <a:xfrm>
            <a:off x="6838076" y="4160358"/>
            <a:ext cx="1756978" cy="58644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75" b="1" dirty="0"/>
              <a:t>Applications</a:t>
            </a:r>
          </a:p>
        </p:txBody>
      </p:sp>
      <p:cxnSp>
        <p:nvCxnSpPr>
          <p:cNvPr id="14" name="Straight Arrow Connector 13"/>
          <p:cNvCxnSpPr>
            <a:stCxn id="51" idx="0"/>
            <a:endCxn id="30" idx="2"/>
          </p:cNvCxnSpPr>
          <p:nvPr/>
        </p:nvCxnSpPr>
        <p:spPr>
          <a:xfrm flipV="1">
            <a:off x="7716565" y="2865961"/>
            <a:ext cx="798785" cy="129439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Slide Number Placeholder 2"/>
          <p:cNvSpPr>
            <a:spLocks noGrp="1"/>
          </p:cNvSpPr>
          <p:nvPr>
            <p:ph type="sldNum" sz="quarter" idx="12"/>
          </p:nvPr>
        </p:nvSpPr>
        <p:spPr/>
        <p:txBody>
          <a:bodyPr/>
          <a:lstStyle/>
          <a:p>
            <a:fld id="{2C7DD252-A74E-4E8E-A6B4-FCD6DE8F900F}" type="slidenum">
              <a:rPr lang="en-IN" smtClean="0"/>
              <a:t>38</a:t>
            </a:fld>
            <a:endParaRPr lang="en-IN"/>
          </a:p>
        </p:txBody>
      </p:sp>
    </p:spTree>
    <p:extLst>
      <p:ext uri="{BB962C8B-B14F-4D97-AF65-F5344CB8AC3E}">
        <p14:creationId xmlns:p14="http://schemas.microsoft.com/office/powerpoint/2010/main" val="21605098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277" y="210546"/>
            <a:ext cx="7886700" cy="994172"/>
          </a:xfrm>
        </p:spPr>
        <p:txBody>
          <a:bodyPr>
            <a:normAutofit fontScale="90000"/>
          </a:bodyPr>
          <a:lstStyle/>
          <a:p>
            <a:r>
              <a:rPr lang="en-US" dirty="0">
                <a:latin typeface="Times New Roman" panose="02020603050405020304" pitchFamily="18" charset="0"/>
                <a:cs typeface="Times New Roman" panose="02020603050405020304" pitchFamily="18" charset="0"/>
              </a:rPr>
              <a:t>Machine learning can perform many </a:t>
            </a:r>
            <a:r>
              <a:rPr lang="en-US" dirty="0" smtClean="0">
                <a:latin typeface="Times New Roman" panose="02020603050405020304" pitchFamily="18" charset="0"/>
                <a:cs typeface="Times New Roman" panose="02020603050405020304" pitchFamily="18" charset="0"/>
              </a:rPr>
              <a:t>tasks:  </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smtClean="0">
                <a:solidFill>
                  <a:srgbClr val="00B050"/>
                </a:solidFill>
                <a:latin typeface="Times New Roman" panose="02020603050405020304" pitchFamily="18" charset="0"/>
                <a:cs typeface="Times New Roman" panose="02020603050405020304" pitchFamily="18" charset="0"/>
              </a:rPr>
              <a:t>classification</a:t>
            </a:r>
            <a:r>
              <a:rPr lang="en-US" dirty="0">
                <a:solidFill>
                  <a:srgbClr val="00B050"/>
                </a:solidFill>
                <a:latin typeface="Times New Roman" panose="02020603050405020304" pitchFamily="18" charset="0"/>
                <a:cs typeface="Times New Roman" panose="02020603050405020304" pitchFamily="18" charset="0"/>
              </a:rPr>
              <a:t>, clustering, and regression</a:t>
            </a:r>
            <a:r>
              <a:rPr lang="en-US" dirty="0">
                <a:latin typeface="Times New Roman" panose="02020603050405020304" pitchFamily="18" charset="0"/>
                <a:cs typeface="Times New Roman" panose="02020603050405020304" pitchFamily="18" charset="0"/>
              </a:rPr>
              <a:t>.</a:t>
            </a:r>
          </a:p>
        </p:txBody>
      </p:sp>
      <p:pic>
        <p:nvPicPr>
          <p:cNvPr id="3" name="Picture 2"/>
          <p:cNvPicPr>
            <a:picLocks noChangeAspect="1"/>
          </p:cNvPicPr>
          <p:nvPr/>
        </p:nvPicPr>
        <p:blipFill rotWithShape="1">
          <a:blip r:embed="rId3"/>
          <a:srcRect l="5753" r="9858" b="6441"/>
          <a:stretch/>
        </p:blipFill>
        <p:spPr>
          <a:xfrm>
            <a:off x="3366971" y="2034556"/>
            <a:ext cx="2575933" cy="1963157"/>
          </a:xfrm>
          <a:prstGeom prst="rect">
            <a:avLst/>
          </a:prstGeom>
          <a:ln>
            <a:solidFill>
              <a:schemeClr val="tx1"/>
            </a:solidFill>
          </a:ln>
        </p:spPr>
      </p:pic>
      <p:pic>
        <p:nvPicPr>
          <p:cNvPr id="4" name="Picture 3"/>
          <p:cNvPicPr>
            <a:picLocks noChangeAspect="1"/>
          </p:cNvPicPr>
          <p:nvPr/>
        </p:nvPicPr>
        <p:blipFill rotWithShape="1">
          <a:blip r:embed="rId4"/>
          <a:srcRect t="22325" r="54049" b="7533"/>
          <a:stretch/>
        </p:blipFill>
        <p:spPr>
          <a:xfrm>
            <a:off x="628651" y="2034556"/>
            <a:ext cx="2626112" cy="1963157"/>
          </a:xfrm>
          <a:prstGeom prst="rect">
            <a:avLst/>
          </a:prstGeom>
          <a:ln>
            <a:solidFill>
              <a:schemeClr val="tx1"/>
            </a:solidFill>
          </a:ln>
        </p:spPr>
      </p:pic>
      <p:pic>
        <p:nvPicPr>
          <p:cNvPr id="6" name="Picture 5"/>
          <p:cNvPicPr>
            <a:picLocks noChangeAspect="1"/>
          </p:cNvPicPr>
          <p:nvPr/>
        </p:nvPicPr>
        <p:blipFill rotWithShape="1">
          <a:blip r:embed="rId5"/>
          <a:srcRect l="12841" t="13001" r="10311" b="12032"/>
          <a:stretch/>
        </p:blipFill>
        <p:spPr>
          <a:xfrm>
            <a:off x="6055112" y="2034556"/>
            <a:ext cx="2709746" cy="1963157"/>
          </a:xfrm>
          <a:prstGeom prst="rect">
            <a:avLst/>
          </a:prstGeom>
          <a:ln>
            <a:solidFill>
              <a:schemeClr val="tx1"/>
            </a:solidFill>
          </a:ln>
        </p:spPr>
      </p:pic>
      <p:sp>
        <p:nvSpPr>
          <p:cNvPr id="7" name="Slide Number Placeholder 6"/>
          <p:cNvSpPr>
            <a:spLocks noGrp="1"/>
          </p:cNvSpPr>
          <p:nvPr>
            <p:ph type="sldNum" sz="quarter" idx="12"/>
          </p:nvPr>
        </p:nvSpPr>
        <p:spPr/>
        <p:txBody>
          <a:bodyPr/>
          <a:lstStyle/>
          <a:p>
            <a:pPr defTabSz="685800">
              <a:buClrTx/>
              <a:defRPr/>
            </a:pPr>
            <a:fld id="{87C2FF89-AFF4-4BA3-99C7-75CC2A16707C}" type="slidenum">
              <a:rPr lang="en-US" sz="900" kern="1200">
                <a:solidFill>
                  <a:prstClr val="black">
                    <a:tint val="75000"/>
                  </a:prstClr>
                </a:solidFill>
                <a:latin typeface="Calibri" panose="020F0502020204030204"/>
                <a:ea typeface="+mn-ea"/>
                <a:cs typeface="+mn-cs"/>
              </a:rPr>
              <a:pPr defTabSz="685800">
                <a:buClrTx/>
                <a:defRPr/>
              </a:pPr>
              <a:t>39</a:t>
            </a:fld>
            <a:endParaRPr lang="en-US" sz="9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43761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6755C-5539-4BA0-9304-6FCB21B52D71}"/>
              </a:ext>
            </a:extLst>
          </p:cNvPr>
          <p:cNvSpPr>
            <a:spLocks noGrp="1"/>
          </p:cNvSpPr>
          <p:nvPr>
            <p:ph type="title"/>
          </p:nvPr>
        </p:nvSpPr>
        <p:spPr>
          <a:xfrm>
            <a:off x="1587125" y="207583"/>
            <a:ext cx="6885333" cy="448399"/>
          </a:xfrm>
        </p:spPr>
        <p:txBody>
          <a:bodyPr>
            <a:normAutofit fontScale="90000"/>
          </a:bodyPr>
          <a:lstStyle/>
          <a:p>
            <a:r>
              <a:rPr lang="en-IN" dirty="0"/>
              <a:t>What is AI? (Very Informal)</a:t>
            </a:r>
          </a:p>
        </p:txBody>
      </p:sp>
      <p:sp>
        <p:nvSpPr>
          <p:cNvPr id="3" name="Content Placeholder 2">
            <a:extLst>
              <a:ext uri="{FF2B5EF4-FFF2-40B4-BE49-F238E27FC236}">
                <a16:creationId xmlns:a16="http://schemas.microsoft.com/office/drawing/2014/main" id="{E801B1A9-257B-4A0A-96DD-F8435A64500A}"/>
              </a:ext>
            </a:extLst>
          </p:cNvPr>
          <p:cNvSpPr>
            <a:spLocks noGrp="1"/>
          </p:cNvSpPr>
          <p:nvPr>
            <p:ph idx="1"/>
          </p:nvPr>
        </p:nvSpPr>
        <p:spPr/>
        <p:txBody>
          <a:bodyPr/>
          <a:lstStyle/>
          <a:p>
            <a:r>
              <a:rPr lang="en-US" sz="2400" b="0" dirty="0">
                <a:latin typeface="Times New Roman" panose="02020603050405020304" pitchFamily="18" charset="0"/>
                <a:cs typeface="Times New Roman" panose="02020603050405020304" pitchFamily="18" charset="0"/>
              </a:rPr>
              <a:t>AI is the capability of a computer system to perform tasks that typically require </a:t>
            </a:r>
            <a:r>
              <a:rPr lang="en-US" sz="2400" b="0" i="1" dirty="0">
                <a:solidFill>
                  <a:srgbClr val="00B050"/>
                </a:solidFill>
                <a:latin typeface="Times New Roman" panose="02020603050405020304" pitchFamily="18" charset="0"/>
                <a:cs typeface="Times New Roman" panose="02020603050405020304" pitchFamily="18" charset="0"/>
              </a:rPr>
              <a:t>human intelligence</a:t>
            </a:r>
          </a:p>
          <a:p>
            <a:endParaRPr lang="en-US" dirty="0"/>
          </a:p>
          <a:p>
            <a:pPr lvl="1"/>
            <a:r>
              <a:rPr lang="en-US" b="1" dirty="0">
                <a:solidFill>
                  <a:srgbClr val="00B050"/>
                </a:solidFill>
              </a:rPr>
              <a:t>Learning  </a:t>
            </a:r>
          </a:p>
          <a:p>
            <a:pPr lvl="1"/>
            <a:endParaRPr lang="en-US" b="1" dirty="0">
              <a:solidFill>
                <a:srgbClr val="00B050"/>
              </a:solidFill>
            </a:endParaRPr>
          </a:p>
          <a:p>
            <a:pPr lvl="1"/>
            <a:r>
              <a:rPr lang="en-US" b="1" dirty="0">
                <a:solidFill>
                  <a:srgbClr val="00B050"/>
                </a:solidFill>
              </a:rPr>
              <a:t>Reasoning</a:t>
            </a:r>
          </a:p>
          <a:p>
            <a:pPr lvl="1"/>
            <a:endParaRPr lang="en-US" b="1" dirty="0">
              <a:solidFill>
                <a:srgbClr val="00B050"/>
              </a:solidFill>
            </a:endParaRPr>
          </a:p>
          <a:p>
            <a:pPr lvl="1"/>
            <a:r>
              <a:rPr lang="en-US" b="1" dirty="0">
                <a:solidFill>
                  <a:srgbClr val="00B050"/>
                </a:solidFill>
              </a:rPr>
              <a:t>Problem-solving </a:t>
            </a:r>
            <a:endParaRPr lang="en-IN" b="1" dirty="0">
              <a:solidFill>
                <a:srgbClr val="00B050"/>
              </a:solidFill>
            </a:endParaRPr>
          </a:p>
        </p:txBody>
      </p:sp>
      <p:sp>
        <p:nvSpPr>
          <p:cNvPr id="4" name="Slide Number Placeholder 3">
            <a:extLst>
              <a:ext uri="{FF2B5EF4-FFF2-40B4-BE49-F238E27FC236}">
                <a16:creationId xmlns:a16="http://schemas.microsoft.com/office/drawing/2014/main" id="{6791DD95-DB71-4CD9-BFB5-526A6E42BBDE}"/>
              </a:ext>
            </a:extLst>
          </p:cNvPr>
          <p:cNvSpPr>
            <a:spLocks noGrp="1"/>
          </p:cNvSpPr>
          <p:nvPr>
            <p:ph type="sldNum" sz="quarter" idx="12"/>
          </p:nvPr>
        </p:nvSpPr>
        <p:spPr/>
        <p:txBody>
          <a:bodyPr/>
          <a:lstStyle/>
          <a:p>
            <a:fld id="{2C7DD252-A74E-4E8E-A6B4-FCD6DE8F900F}" type="slidenum">
              <a:rPr lang="en-IN" smtClean="0"/>
              <a:t>4</a:t>
            </a:fld>
            <a:endParaRPr lang="en-IN"/>
          </a:p>
        </p:txBody>
      </p:sp>
    </p:spTree>
    <p:extLst>
      <p:ext uri="{BB962C8B-B14F-4D97-AF65-F5344CB8AC3E}">
        <p14:creationId xmlns:p14="http://schemas.microsoft.com/office/powerpoint/2010/main" val="36947594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22325" r="54049" b="7533"/>
          <a:stretch/>
        </p:blipFill>
        <p:spPr>
          <a:xfrm>
            <a:off x="2790714" y="1507315"/>
            <a:ext cx="3562572" cy="3120088"/>
          </a:xfrm>
          <a:prstGeom prst="rect">
            <a:avLst/>
          </a:prstGeom>
          <a:ln>
            <a:solidFill>
              <a:schemeClr val="tx1"/>
            </a:solidFill>
          </a:ln>
        </p:spPr>
      </p:pic>
      <p:sp>
        <p:nvSpPr>
          <p:cNvPr id="7" name="Title 1"/>
          <p:cNvSpPr>
            <a:spLocks noGrp="1"/>
          </p:cNvSpPr>
          <p:nvPr>
            <p:ph type="title"/>
          </p:nvPr>
        </p:nvSpPr>
        <p:spPr>
          <a:xfrm>
            <a:off x="1675571" y="128070"/>
            <a:ext cx="7886700" cy="994172"/>
          </a:xfrm>
        </p:spPr>
        <p:txBody>
          <a:bodyPr>
            <a:normAutofit fontScale="90000"/>
          </a:bodyPr>
          <a:lstStyle/>
          <a:p>
            <a:r>
              <a:rPr lang="en-US" dirty="0"/>
              <a:t>Machine learning can perform many tasks, </a:t>
            </a:r>
            <a:br>
              <a:rPr lang="en-US" dirty="0"/>
            </a:br>
            <a:r>
              <a:rPr lang="en-US" dirty="0"/>
              <a:t>i.e. </a:t>
            </a:r>
            <a:r>
              <a:rPr lang="en-US" b="1" dirty="0">
                <a:solidFill>
                  <a:srgbClr val="00B050"/>
                </a:solidFill>
              </a:rPr>
              <a:t>classification</a:t>
            </a:r>
            <a:r>
              <a:rPr lang="en-US" dirty="0"/>
              <a:t>, clustering, and regression.</a:t>
            </a:r>
          </a:p>
        </p:txBody>
      </p:sp>
      <p:sp>
        <p:nvSpPr>
          <p:cNvPr id="3" name="Slide Number Placeholder 2"/>
          <p:cNvSpPr>
            <a:spLocks noGrp="1"/>
          </p:cNvSpPr>
          <p:nvPr>
            <p:ph type="sldNum" sz="quarter" idx="12"/>
          </p:nvPr>
        </p:nvSpPr>
        <p:spPr/>
        <p:txBody>
          <a:bodyPr/>
          <a:lstStyle/>
          <a:p>
            <a:pPr defTabSz="685800">
              <a:buClrTx/>
              <a:defRPr/>
            </a:pPr>
            <a:fld id="{87C2FF89-AFF4-4BA3-99C7-75CC2A16707C}" type="slidenum">
              <a:rPr lang="en-US" sz="900" kern="1200">
                <a:solidFill>
                  <a:prstClr val="black">
                    <a:tint val="75000"/>
                  </a:prstClr>
                </a:solidFill>
                <a:latin typeface="Calibri" panose="020F0502020204030204"/>
                <a:ea typeface="+mn-ea"/>
                <a:cs typeface="+mn-cs"/>
              </a:rPr>
              <a:pPr defTabSz="685800">
                <a:buClrTx/>
                <a:defRPr/>
              </a:pPr>
              <a:t>40</a:t>
            </a:fld>
            <a:endParaRPr lang="en-US" sz="9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1242726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5753" r="9858" b="6441"/>
          <a:stretch/>
        </p:blipFill>
        <p:spPr>
          <a:xfrm>
            <a:off x="2400742" y="1508243"/>
            <a:ext cx="4342517" cy="3309497"/>
          </a:xfrm>
          <a:prstGeom prst="rect">
            <a:avLst/>
          </a:prstGeom>
          <a:ln>
            <a:solidFill>
              <a:schemeClr val="tx1"/>
            </a:solidFill>
          </a:ln>
        </p:spPr>
      </p:pic>
      <p:sp>
        <p:nvSpPr>
          <p:cNvPr id="7" name="Title 1"/>
          <p:cNvSpPr>
            <a:spLocks noGrp="1"/>
          </p:cNvSpPr>
          <p:nvPr>
            <p:ph type="title"/>
          </p:nvPr>
        </p:nvSpPr>
        <p:spPr>
          <a:xfrm>
            <a:off x="1801467" y="108191"/>
            <a:ext cx="7886700" cy="994172"/>
          </a:xfrm>
        </p:spPr>
        <p:txBody>
          <a:bodyPr>
            <a:normAutofit fontScale="90000"/>
          </a:bodyPr>
          <a:lstStyle/>
          <a:p>
            <a:r>
              <a:rPr lang="en-US" dirty="0"/>
              <a:t>Machine learning can perform many tasks, </a:t>
            </a:r>
            <a:br>
              <a:rPr lang="en-US" dirty="0"/>
            </a:br>
            <a:r>
              <a:rPr lang="en-US" dirty="0"/>
              <a:t>i.e. classification, </a:t>
            </a:r>
            <a:r>
              <a:rPr lang="en-US" b="1" dirty="0">
                <a:solidFill>
                  <a:srgbClr val="00B050"/>
                </a:solidFill>
              </a:rPr>
              <a:t>clustering</a:t>
            </a:r>
            <a:r>
              <a:rPr lang="en-US" dirty="0"/>
              <a:t>, and regression.</a:t>
            </a:r>
          </a:p>
        </p:txBody>
      </p:sp>
      <p:sp>
        <p:nvSpPr>
          <p:cNvPr id="2" name="Slide Number Placeholder 1"/>
          <p:cNvSpPr>
            <a:spLocks noGrp="1"/>
          </p:cNvSpPr>
          <p:nvPr>
            <p:ph type="sldNum" sz="quarter" idx="12"/>
          </p:nvPr>
        </p:nvSpPr>
        <p:spPr/>
        <p:txBody>
          <a:bodyPr/>
          <a:lstStyle/>
          <a:p>
            <a:pPr defTabSz="685800">
              <a:buClrTx/>
              <a:defRPr/>
            </a:pPr>
            <a:fld id="{87C2FF89-AFF4-4BA3-99C7-75CC2A16707C}" type="slidenum">
              <a:rPr lang="en-US" sz="900" kern="1200">
                <a:solidFill>
                  <a:prstClr val="black">
                    <a:tint val="75000"/>
                  </a:prstClr>
                </a:solidFill>
                <a:latin typeface="Calibri" panose="020F0502020204030204"/>
                <a:ea typeface="+mn-ea"/>
                <a:cs typeface="+mn-cs"/>
              </a:rPr>
              <a:pPr defTabSz="685800">
                <a:buClrTx/>
                <a:defRPr/>
              </a:pPr>
              <a:t>41</a:t>
            </a:fld>
            <a:endParaRPr lang="en-US" sz="9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2767156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12841" t="13001" r="10311" b="12032"/>
          <a:stretch/>
        </p:blipFill>
        <p:spPr>
          <a:xfrm>
            <a:off x="2241443" y="1396603"/>
            <a:ext cx="4661114" cy="3410284"/>
          </a:xfrm>
          <a:prstGeom prst="rect">
            <a:avLst/>
          </a:prstGeom>
          <a:ln>
            <a:solidFill>
              <a:schemeClr val="tx1"/>
            </a:solidFill>
          </a:ln>
        </p:spPr>
      </p:pic>
      <p:sp>
        <p:nvSpPr>
          <p:cNvPr id="7" name="Title 1"/>
          <p:cNvSpPr>
            <a:spLocks noGrp="1"/>
          </p:cNvSpPr>
          <p:nvPr>
            <p:ph type="title"/>
          </p:nvPr>
        </p:nvSpPr>
        <p:spPr>
          <a:xfrm>
            <a:off x="1484518" y="123657"/>
            <a:ext cx="7116143" cy="876882"/>
          </a:xfrm>
        </p:spPr>
        <p:txBody>
          <a:bodyPr>
            <a:normAutofit fontScale="90000"/>
          </a:bodyPr>
          <a:lstStyle/>
          <a:p>
            <a:r>
              <a:rPr lang="en-US" dirty="0"/>
              <a:t>Machine learning can perform many tasks, </a:t>
            </a:r>
            <a:br>
              <a:rPr lang="en-US" dirty="0"/>
            </a:br>
            <a:r>
              <a:rPr lang="en-US" dirty="0"/>
              <a:t>i.e. classification, clustering, and </a:t>
            </a:r>
            <a:r>
              <a:rPr lang="en-US" b="1" dirty="0">
                <a:solidFill>
                  <a:srgbClr val="00B050"/>
                </a:solidFill>
              </a:rPr>
              <a:t>regression</a:t>
            </a:r>
            <a:r>
              <a:rPr lang="en-US" dirty="0"/>
              <a:t>.</a:t>
            </a:r>
          </a:p>
        </p:txBody>
      </p:sp>
      <p:sp>
        <p:nvSpPr>
          <p:cNvPr id="2" name="Slide Number Placeholder 1"/>
          <p:cNvSpPr>
            <a:spLocks noGrp="1"/>
          </p:cNvSpPr>
          <p:nvPr>
            <p:ph type="sldNum" sz="quarter" idx="12"/>
          </p:nvPr>
        </p:nvSpPr>
        <p:spPr/>
        <p:txBody>
          <a:bodyPr/>
          <a:lstStyle/>
          <a:p>
            <a:pPr defTabSz="685800">
              <a:buClrTx/>
              <a:defRPr/>
            </a:pPr>
            <a:fld id="{87C2FF89-AFF4-4BA3-99C7-75CC2A16707C}" type="slidenum">
              <a:rPr lang="en-US" sz="900" kern="1200">
                <a:solidFill>
                  <a:prstClr val="black">
                    <a:tint val="75000"/>
                  </a:prstClr>
                </a:solidFill>
                <a:latin typeface="Calibri" panose="020F0502020204030204"/>
                <a:ea typeface="+mn-ea"/>
                <a:cs typeface="+mn-cs"/>
              </a:rPr>
              <a:pPr defTabSz="685800">
                <a:buClrTx/>
                <a:defRPr/>
              </a:pPr>
              <a:t>42</a:t>
            </a:fld>
            <a:endParaRPr lang="en-US" sz="9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6511143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693" y="173279"/>
            <a:ext cx="7886700" cy="994172"/>
          </a:xfrm>
        </p:spPr>
        <p:txBody>
          <a:bodyPr>
            <a:normAutofit fontScale="90000"/>
          </a:bodyPr>
          <a:lstStyle/>
          <a:p>
            <a:r>
              <a:rPr lang="en-US" sz="2700" dirty="0">
                <a:latin typeface="Times New Roman" panose="02020603050405020304" pitchFamily="18" charset="0"/>
                <a:cs typeface="Times New Roman" panose="02020603050405020304" pitchFamily="18" charset="0"/>
              </a:rPr>
              <a:t>Three </a:t>
            </a:r>
            <a:r>
              <a:rPr lang="en-US" sz="2700" dirty="0">
                <a:latin typeface="Times New Roman" panose="02020603050405020304" pitchFamily="18" charset="0"/>
                <a:cs typeface="Times New Roman" panose="02020603050405020304" pitchFamily="18" charset="0"/>
              </a:rPr>
              <a:t>types of learning: </a:t>
            </a:r>
            <a:r>
              <a:rPr lang="en-US" sz="2700" dirty="0">
                <a:latin typeface="Times New Roman" panose="02020603050405020304" pitchFamily="18" charset="0"/>
                <a:cs typeface="Times New Roman" panose="02020603050405020304" pitchFamily="18" charset="0"/>
              </a:rPr>
              <a:t/>
            </a:r>
            <a:br>
              <a:rPr lang="en-US" sz="2700" dirty="0">
                <a:latin typeface="Times New Roman" panose="02020603050405020304" pitchFamily="18" charset="0"/>
                <a:cs typeface="Times New Roman" panose="02020603050405020304" pitchFamily="18" charset="0"/>
              </a:rPr>
            </a:br>
            <a:r>
              <a:rPr lang="en-US" sz="2700" dirty="0">
                <a:solidFill>
                  <a:srgbClr val="00B050"/>
                </a:solidFill>
                <a:latin typeface="Times New Roman" panose="02020603050405020304" pitchFamily="18" charset="0"/>
                <a:cs typeface="Times New Roman" panose="02020603050405020304" pitchFamily="18" charset="0"/>
              </a:rPr>
              <a:t>Supervised</a:t>
            </a:r>
            <a:r>
              <a:rPr lang="en-US" sz="2700" dirty="0">
                <a:solidFill>
                  <a:srgbClr val="00B050"/>
                </a:solidFill>
                <a:latin typeface="Times New Roman" panose="02020603050405020304" pitchFamily="18" charset="0"/>
                <a:cs typeface="Times New Roman" panose="02020603050405020304" pitchFamily="18" charset="0"/>
              </a:rPr>
              <a:t>, unsupervised, and reinforcement learning</a:t>
            </a:r>
            <a:r>
              <a:rPr lang="en-US" sz="2700" dirty="0">
                <a:latin typeface="Times New Roman" panose="02020603050405020304" pitchFamily="18" charset="0"/>
                <a:cs typeface="Times New Roman" panose="02020603050405020304" pitchFamily="18" charset="0"/>
              </a:rPr>
              <a:t>.</a:t>
            </a:r>
          </a:p>
        </p:txBody>
      </p:sp>
      <p:pic>
        <p:nvPicPr>
          <p:cNvPr id="3" name="Picture 2"/>
          <p:cNvPicPr>
            <a:picLocks noChangeAspect="1"/>
          </p:cNvPicPr>
          <p:nvPr/>
        </p:nvPicPr>
        <p:blipFill rotWithShape="1">
          <a:blip r:embed="rId3"/>
          <a:srcRect r="22344"/>
          <a:stretch/>
        </p:blipFill>
        <p:spPr>
          <a:xfrm>
            <a:off x="628650" y="1878861"/>
            <a:ext cx="2545169" cy="2184991"/>
          </a:xfrm>
          <a:prstGeom prst="rect">
            <a:avLst/>
          </a:prstGeom>
          <a:ln>
            <a:solidFill>
              <a:schemeClr val="tx1"/>
            </a:solidFill>
          </a:ln>
        </p:spPr>
      </p:pic>
      <p:pic>
        <p:nvPicPr>
          <p:cNvPr id="5" name="Picture 4"/>
          <p:cNvPicPr>
            <a:picLocks noChangeAspect="1"/>
          </p:cNvPicPr>
          <p:nvPr/>
        </p:nvPicPr>
        <p:blipFill rotWithShape="1">
          <a:blip r:embed="rId4"/>
          <a:srcRect l="23414" t="17779" r="22055"/>
          <a:stretch/>
        </p:blipFill>
        <p:spPr>
          <a:xfrm>
            <a:off x="6547000" y="1878861"/>
            <a:ext cx="2207585" cy="2184991"/>
          </a:xfrm>
          <a:prstGeom prst="rect">
            <a:avLst/>
          </a:prstGeom>
          <a:ln>
            <a:solidFill>
              <a:schemeClr val="tx1"/>
            </a:solidFill>
          </a:ln>
        </p:spPr>
      </p:pic>
      <p:pic>
        <p:nvPicPr>
          <p:cNvPr id="6" name="Picture 5"/>
          <p:cNvPicPr>
            <a:picLocks noChangeAspect="1"/>
          </p:cNvPicPr>
          <p:nvPr/>
        </p:nvPicPr>
        <p:blipFill rotWithShape="1">
          <a:blip r:embed="rId5"/>
          <a:srcRect l="8374" r="6404"/>
          <a:stretch/>
        </p:blipFill>
        <p:spPr>
          <a:xfrm>
            <a:off x="3480834" y="1878861"/>
            <a:ext cx="2759150" cy="2184991"/>
          </a:xfrm>
          <a:prstGeom prst="rect">
            <a:avLst/>
          </a:prstGeom>
          <a:ln>
            <a:solidFill>
              <a:schemeClr val="tx1"/>
            </a:solidFill>
          </a:ln>
        </p:spPr>
      </p:pic>
      <p:sp>
        <p:nvSpPr>
          <p:cNvPr id="7" name="Slide Number Placeholder 6"/>
          <p:cNvSpPr>
            <a:spLocks noGrp="1"/>
          </p:cNvSpPr>
          <p:nvPr>
            <p:ph type="sldNum" sz="quarter" idx="12"/>
          </p:nvPr>
        </p:nvSpPr>
        <p:spPr/>
        <p:txBody>
          <a:bodyPr/>
          <a:lstStyle/>
          <a:p>
            <a:pPr defTabSz="685800">
              <a:buClrTx/>
              <a:defRPr/>
            </a:pPr>
            <a:fld id="{87C2FF89-AFF4-4BA3-99C7-75CC2A16707C}" type="slidenum">
              <a:rPr lang="en-US" sz="900" kern="1200">
                <a:solidFill>
                  <a:prstClr val="black">
                    <a:tint val="75000"/>
                  </a:prstClr>
                </a:solidFill>
                <a:latin typeface="Calibri" panose="020F0502020204030204"/>
                <a:ea typeface="+mn-ea"/>
                <a:cs typeface="+mn-cs"/>
              </a:rPr>
              <a:pPr defTabSz="685800">
                <a:buClrTx/>
                <a:defRPr/>
              </a:pPr>
              <a:t>43</a:t>
            </a:fld>
            <a:endParaRPr lang="en-US" sz="9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08905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7607" y="352162"/>
            <a:ext cx="7583551" cy="572700"/>
          </a:xfrm>
        </p:spPr>
        <p:txBody>
          <a:bodyPr>
            <a:normAutofit fontScale="90000"/>
          </a:bodyPr>
          <a:lstStyle/>
          <a:p>
            <a:r>
              <a:rPr lang="en-US" sz="2700" dirty="0">
                <a:latin typeface="Times New Roman" panose="02020603050405020304" pitchFamily="18" charset="0"/>
                <a:cs typeface="Times New Roman" panose="02020603050405020304" pitchFamily="18" charset="0"/>
              </a:rPr>
              <a:t>There are three types of learning: </a:t>
            </a:r>
            <a:r>
              <a:rPr lang="en-US" sz="2700" b="1" dirty="0">
                <a:solidFill>
                  <a:srgbClr val="00B050"/>
                </a:solidFill>
                <a:latin typeface="Times New Roman" panose="02020603050405020304" pitchFamily="18" charset="0"/>
                <a:cs typeface="Times New Roman" panose="02020603050405020304" pitchFamily="18" charset="0"/>
              </a:rPr>
              <a:t>supervised</a:t>
            </a:r>
            <a:r>
              <a:rPr lang="en-US" sz="2700" dirty="0">
                <a:latin typeface="Times New Roman" panose="02020603050405020304" pitchFamily="18" charset="0"/>
                <a:cs typeface="Times New Roman" panose="02020603050405020304" pitchFamily="18" charset="0"/>
              </a:rPr>
              <a:t>, unsupervised, and reinforcement learning.</a:t>
            </a:r>
          </a:p>
        </p:txBody>
      </p:sp>
      <p:pic>
        <p:nvPicPr>
          <p:cNvPr id="3" name="Picture 2"/>
          <p:cNvPicPr>
            <a:picLocks noChangeAspect="1"/>
          </p:cNvPicPr>
          <p:nvPr/>
        </p:nvPicPr>
        <p:blipFill rotWithShape="1">
          <a:blip r:embed="rId3"/>
          <a:srcRect r="1316"/>
          <a:stretch/>
        </p:blipFill>
        <p:spPr>
          <a:xfrm>
            <a:off x="628650" y="1416344"/>
            <a:ext cx="4993316" cy="3373278"/>
          </a:xfrm>
          <a:prstGeom prst="rect">
            <a:avLst/>
          </a:prstGeom>
          <a:ln>
            <a:solidFill>
              <a:schemeClr val="tx1"/>
            </a:solidFill>
          </a:ln>
        </p:spPr>
      </p:pic>
      <p:pic>
        <p:nvPicPr>
          <p:cNvPr id="7" name="Picture 6"/>
          <p:cNvPicPr>
            <a:picLocks noChangeAspect="1"/>
          </p:cNvPicPr>
          <p:nvPr/>
        </p:nvPicPr>
        <p:blipFill rotWithShape="1">
          <a:blip r:embed="rId4"/>
          <a:srcRect t="22325" r="54049" b="7533"/>
          <a:stretch/>
        </p:blipFill>
        <p:spPr>
          <a:xfrm>
            <a:off x="5889238" y="1953013"/>
            <a:ext cx="2626112" cy="2299940"/>
          </a:xfrm>
          <a:prstGeom prst="rect">
            <a:avLst/>
          </a:prstGeom>
          <a:ln>
            <a:solidFill>
              <a:schemeClr val="tx1"/>
            </a:solidFill>
          </a:ln>
        </p:spPr>
      </p:pic>
      <p:sp>
        <p:nvSpPr>
          <p:cNvPr id="5" name="Slide Number Placeholder 4"/>
          <p:cNvSpPr>
            <a:spLocks noGrp="1"/>
          </p:cNvSpPr>
          <p:nvPr>
            <p:ph type="sldNum" sz="quarter" idx="12"/>
          </p:nvPr>
        </p:nvSpPr>
        <p:spPr/>
        <p:txBody>
          <a:bodyPr/>
          <a:lstStyle/>
          <a:p>
            <a:pPr defTabSz="685800">
              <a:buClrTx/>
              <a:defRPr/>
            </a:pPr>
            <a:fld id="{87C2FF89-AFF4-4BA3-99C7-75CC2A16707C}" type="slidenum">
              <a:rPr lang="en-US" sz="900" kern="1200">
                <a:solidFill>
                  <a:prstClr val="black">
                    <a:tint val="75000"/>
                  </a:prstClr>
                </a:solidFill>
                <a:latin typeface="Calibri" panose="020F0502020204030204"/>
                <a:ea typeface="+mn-ea"/>
                <a:cs typeface="+mn-cs"/>
              </a:rPr>
              <a:pPr defTabSz="685800">
                <a:buClrTx/>
                <a:defRPr/>
              </a:pPr>
              <a:t>44</a:t>
            </a:fld>
            <a:endParaRPr lang="en-US" sz="9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40058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0779" y="218420"/>
            <a:ext cx="7778752" cy="572700"/>
          </a:xfrm>
        </p:spPr>
        <p:txBody>
          <a:bodyPr>
            <a:normAutofit fontScale="90000"/>
          </a:bodyPr>
          <a:lstStyle/>
          <a:p>
            <a:r>
              <a:rPr lang="en-US" sz="2700" dirty="0"/>
              <a:t>There are three types of learning: supervised, </a:t>
            </a:r>
            <a:r>
              <a:rPr lang="en-US" sz="2700" b="1" dirty="0">
                <a:solidFill>
                  <a:srgbClr val="00B050"/>
                </a:solidFill>
                <a:latin typeface="Times New Roman" panose="02020603050405020304" pitchFamily="18" charset="0"/>
                <a:cs typeface="Times New Roman" panose="02020603050405020304" pitchFamily="18" charset="0"/>
              </a:rPr>
              <a:t>unsupervised</a:t>
            </a:r>
            <a:r>
              <a:rPr lang="en-US" sz="2700" dirty="0"/>
              <a:t>, and reinforcement learning.</a:t>
            </a:r>
          </a:p>
        </p:txBody>
      </p:sp>
      <p:pic>
        <p:nvPicPr>
          <p:cNvPr id="6" name="Picture 5"/>
          <p:cNvPicPr>
            <a:picLocks noChangeAspect="1"/>
          </p:cNvPicPr>
          <p:nvPr/>
        </p:nvPicPr>
        <p:blipFill rotWithShape="1">
          <a:blip r:embed="rId3"/>
          <a:srcRect l="2033" r="639"/>
          <a:stretch/>
        </p:blipFill>
        <p:spPr>
          <a:xfrm>
            <a:off x="628650" y="1268016"/>
            <a:ext cx="4936166" cy="3422731"/>
          </a:xfrm>
          <a:prstGeom prst="rect">
            <a:avLst/>
          </a:prstGeom>
          <a:ln>
            <a:solidFill>
              <a:schemeClr val="tx1"/>
            </a:solidFill>
          </a:ln>
        </p:spPr>
      </p:pic>
      <p:pic>
        <p:nvPicPr>
          <p:cNvPr id="7" name="Picture 6"/>
          <p:cNvPicPr>
            <a:picLocks noChangeAspect="1"/>
          </p:cNvPicPr>
          <p:nvPr/>
        </p:nvPicPr>
        <p:blipFill rotWithShape="1">
          <a:blip r:embed="rId4"/>
          <a:srcRect l="5753" r="9858" b="6441"/>
          <a:stretch/>
        </p:blipFill>
        <p:spPr>
          <a:xfrm>
            <a:off x="5939418" y="2162101"/>
            <a:ext cx="2575933" cy="1963157"/>
          </a:xfrm>
          <a:prstGeom prst="rect">
            <a:avLst/>
          </a:prstGeom>
          <a:ln>
            <a:solidFill>
              <a:schemeClr val="tx1"/>
            </a:solidFill>
          </a:ln>
        </p:spPr>
      </p:pic>
      <p:sp>
        <p:nvSpPr>
          <p:cNvPr id="4" name="Slide Number Placeholder 3"/>
          <p:cNvSpPr>
            <a:spLocks noGrp="1"/>
          </p:cNvSpPr>
          <p:nvPr>
            <p:ph type="sldNum" sz="quarter" idx="12"/>
          </p:nvPr>
        </p:nvSpPr>
        <p:spPr/>
        <p:txBody>
          <a:bodyPr/>
          <a:lstStyle/>
          <a:p>
            <a:pPr defTabSz="685800">
              <a:buClrTx/>
              <a:defRPr/>
            </a:pPr>
            <a:fld id="{87C2FF89-AFF4-4BA3-99C7-75CC2A16707C}" type="slidenum">
              <a:rPr lang="en-US" sz="900" kern="1200">
                <a:solidFill>
                  <a:prstClr val="black">
                    <a:tint val="75000"/>
                  </a:prstClr>
                </a:solidFill>
                <a:latin typeface="Calibri" panose="020F0502020204030204"/>
                <a:ea typeface="+mn-ea"/>
                <a:cs typeface="+mn-cs"/>
              </a:rPr>
              <a:pPr defTabSz="685800">
                <a:buClrTx/>
                <a:defRPr/>
              </a:pPr>
              <a:t>45</a:t>
            </a:fld>
            <a:endParaRPr lang="en-US" sz="9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97015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293" y="123041"/>
            <a:ext cx="7886700" cy="994172"/>
          </a:xfrm>
        </p:spPr>
        <p:txBody>
          <a:bodyPr>
            <a:normAutofit fontScale="90000"/>
          </a:bodyPr>
          <a:lstStyle/>
          <a:p>
            <a:r>
              <a:rPr lang="en-US" sz="2700" dirty="0">
                <a:latin typeface="Times New Roman" panose="02020603050405020304" pitchFamily="18" charset="0"/>
                <a:cs typeface="Times New Roman" panose="02020603050405020304" pitchFamily="18" charset="0"/>
              </a:rPr>
              <a:t>There are three types of learning: supervised, unsupervised, and </a:t>
            </a:r>
            <a:r>
              <a:rPr lang="en-US" sz="2700" b="1" dirty="0">
                <a:solidFill>
                  <a:srgbClr val="00B050"/>
                </a:solidFill>
                <a:latin typeface="Times New Roman" panose="02020603050405020304" pitchFamily="18" charset="0"/>
                <a:cs typeface="Times New Roman" panose="02020603050405020304" pitchFamily="18" charset="0"/>
              </a:rPr>
              <a:t>reinforcement learning</a:t>
            </a:r>
            <a:r>
              <a:rPr lang="en-US" sz="2700" dirty="0">
                <a:latin typeface="Times New Roman" panose="02020603050405020304" pitchFamily="18" charset="0"/>
                <a:cs typeface="Times New Roman" panose="02020603050405020304" pitchFamily="18" charset="0"/>
              </a:rPr>
              <a:t>.</a:t>
            </a:r>
          </a:p>
        </p:txBody>
      </p:sp>
      <p:pic>
        <p:nvPicPr>
          <p:cNvPr id="5" name="Picture 4"/>
          <p:cNvPicPr>
            <a:picLocks noChangeAspect="1"/>
          </p:cNvPicPr>
          <p:nvPr/>
        </p:nvPicPr>
        <p:blipFill rotWithShape="1">
          <a:blip r:embed="rId3"/>
          <a:srcRect l="9229" t="3792" r="9811"/>
          <a:stretch/>
        </p:blipFill>
        <p:spPr>
          <a:xfrm>
            <a:off x="2149879" y="1501423"/>
            <a:ext cx="4186571" cy="3265840"/>
          </a:xfrm>
          <a:prstGeom prst="rect">
            <a:avLst/>
          </a:prstGeom>
          <a:ln>
            <a:solidFill>
              <a:schemeClr val="tx1"/>
            </a:solidFill>
          </a:ln>
        </p:spPr>
      </p:pic>
      <p:sp>
        <p:nvSpPr>
          <p:cNvPr id="6" name="Slide Number Placeholder 5"/>
          <p:cNvSpPr>
            <a:spLocks noGrp="1"/>
          </p:cNvSpPr>
          <p:nvPr>
            <p:ph type="sldNum" sz="quarter" idx="12"/>
          </p:nvPr>
        </p:nvSpPr>
        <p:spPr/>
        <p:txBody>
          <a:bodyPr/>
          <a:lstStyle/>
          <a:p>
            <a:pPr defTabSz="685800">
              <a:buClrTx/>
              <a:defRPr/>
            </a:pPr>
            <a:fld id="{87C2FF89-AFF4-4BA3-99C7-75CC2A16707C}" type="slidenum">
              <a:rPr lang="en-US" sz="900" kern="1200">
                <a:solidFill>
                  <a:prstClr val="black">
                    <a:tint val="75000"/>
                  </a:prstClr>
                </a:solidFill>
                <a:latin typeface="Calibri" panose="020F0502020204030204"/>
                <a:ea typeface="+mn-ea"/>
                <a:cs typeface="+mn-cs"/>
              </a:rPr>
              <a:pPr defTabSz="685800">
                <a:buClrTx/>
                <a:defRPr/>
              </a:pPr>
              <a:t>46</a:t>
            </a:fld>
            <a:endParaRPr lang="en-US" sz="9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2828336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5758" y="1666346"/>
            <a:ext cx="7886700" cy="2090645"/>
          </a:xfrm>
        </p:spPr>
        <p:txBody>
          <a:bodyPr>
            <a:normAutofit fontScale="90000"/>
          </a:bodyPr>
          <a:lstStyle/>
          <a:p>
            <a:pPr algn="ctr"/>
            <a:r>
              <a:rPr lang="en-US" sz="3750" dirty="0" smtClean="0">
                <a:solidFill>
                  <a:srgbClr val="002060"/>
                </a:solidFill>
                <a:latin typeface="Times New Roman" panose="02020603050405020304" pitchFamily="18" charset="0"/>
                <a:cs typeface="Times New Roman" panose="02020603050405020304" pitchFamily="18" charset="0"/>
              </a:rPr>
              <a:t>Deep Learning</a:t>
            </a:r>
            <a:br>
              <a:rPr lang="en-US" sz="3750" dirty="0" smtClean="0">
                <a:solidFill>
                  <a:srgbClr val="002060"/>
                </a:solidFill>
                <a:latin typeface="Times New Roman" panose="02020603050405020304" pitchFamily="18" charset="0"/>
                <a:cs typeface="Times New Roman" panose="02020603050405020304" pitchFamily="18" charset="0"/>
              </a:rPr>
            </a:br>
            <a:r>
              <a:rPr lang="en-US" sz="3750" dirty="0" smtClean="0">
                <a:solidFill>
                  <a:srgbClr val="002060"/>
                </a:solidFill>
                <a:latin typeface="Times New Roman" panose="02020603050405020304" pitchFamily="18" charset="0"/>
                <a:cs typeface="Times New Roman" panose="02020603050405020304" pitchFamily="18" charset="0"/>
              </a:rPr>
              <a:t/>
            </a:r>
            <a:br>
              <a:rPr lang="en-US" sz="3750" dirty="0" smtClean="0">
                <a:solidFill>
                  <a:srgbClr val="002060"/>
                </a:solidFill>
                <a:latin typeface="Times New Roman" panose="02020603050405020304" pitchFamily="18" charset="0"/>
                <a:cs typeface="Times New Roman" panose="02020603050405020304" pitchFamily="18" charset="0"/>
              </a:rPr>
            </a:br>
            <a:r>
              <a:rPr lang="en-US" sz="3100" dirty="0" smtClean="0">
                <a:solidFill>
                  <a:srgbClr val="002060"/>
                </a:solidFill>
                <a:latin typeface="Times New Roman" panose="02020603050405020304" pitchFamily="18" charset="0"/>
                <a:cs typeface="Times New Roman" panose="02020603050405020304" pitchFamily="18" charset="0"/>
              </a:rPr>
              <a:t>(Automatic Feature Generation)</a:t>
            </a:r>
            <a:br>
              <a:rPr lang="en-US" sz="3100" dirty="0" smtClean="0">
                <a:solidFill>
                  <a:srgbClr val="002060"/>
                </a:solidFill>
                <a:latin typeface="Times New Roman" panose="02020603050405020304" pitchFamily="18" charset="0"/>
                <a:cs typeface="Times New Roman" panose="02020603050405020304" pitchFamily="18" charset="0"/>
              </a:rPr>
            </a:br>
            <a:r>
              <a:rPr lang="en-US" sz="3100" dirty="0" smtClean="0">
                <a:solidFill>
                  <a:srgbClr val="002060"/>
                </a:solidFill>
                <a:latin typeface="Times New Roman" panose="02020603050405020304" pitchFamily="18" charset="0"/>
                <a:cs typeface="Times New Roman" panose="02020603050405020304" pitchFamily="18" charset="0"/>
              </a:rPr>
              <a:t>(Representation Learning)</a:t>
            </a:r>
            <a:endParaRPr lang="en-IN" sz="3100" dirty="0">
              <a:solidFill>
                <a:srgbClr val="00206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C7DD252-A74E-4E8E-A6B4-FCD6DE8F900F}" type="slidenum">
              <a:rPr lang="en-IN" smtClean="0"/>
              <a:t>47</a:t>
            </a:fld>
            <a:endParaRPr lang="en-IN"/>
          </a:p>
        </p:txBody>
      </p:sp>
    </p:spTree>
    <p:extLst>
      <p:ext uri="{BB962C8B-B14F-4D97-AF65-F5344CB8AC3E}">
        <p14:creationId xmlns:p14="http://schemas.microsoft.com/office/powerpoint/2010/main" val="975009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E5F79-284D-4FD0-94A0-1A1D0C7A0D9B}"/>
              </a:ext>
            </a:extLst>
          </p:cNvPr>
          <p:cNvSpPr>
            <a:spLocks noGrp="1"/>
          </p:cNvSpPr>
          <p:nvPr>
            <p:ph type="title"/>
          </p:nvPr>
        </p:nvSpPr>
        <p:spPr>
          <a:xfrm>
            <a:off x="1645615" y="153224"/>
            <a:ext cx="7886700" cy="549116"/>
          </a:xfrm>
        </p:spPr>
        <p:txBody>
          <a:bodyPr>
            <a:normAutofit fontScale="90000"/>
          </a:bodyPr>
          <a:lstStyle/>
          <a:p>
            <a:r>
              <a:rPr lang="en-IN" sz="2700" b="1" dirty="0">
                <a:solidFill>
                  <a:srgbClr val="002060"/>
                </a:solidFill>
              </a:rPr>
              <a:t>Three Pillars of </a:t>
            </a:r>
            <a:r>
              <a:rPr lang="en-IN" sz="2700" b="1" dirty="0" smtClean="0">
                <a:solidFill>
                  <a:srgbClr val="002060"/>
                </a:solidFill>
              </a:rPr>
              <a:t>Deep Learning/Modern AI</a:t>
            </a:r>
            <a:endParaRPr lang="en-IN" sz="2700" b="1" dirty="0">
              <a:solidFill>
                <a:srgbClr val="002060"/>
              </a:solidFill>
            </a:endParaRPr>
          </a:p>
        </p:txBody>
      </p:sp>
      <p:sp>
        <p:nvSpPr>
          <p:cNvPr id="3" name="Content Placeholder 2">
            <a:extLst>
              <a:ext uri="{FF2B5EF4-FFF2-40B4-BE49-F238E27FC236}">
                <a16:creationId xmlns:a16="http://schemas.microsoft.com/office/drawing/2014/main" id="{BC5E580E-CA69-4CF3-AE4E-D279B37058A2}"/>
              </a:ext>
            </a:extLst>
          </p:cNvPr>
          <p:cNvSpPr>
            <a:spLocks noGrp="1"/>
          </p:cNvSpPr>
          <p:nvPr>
            <p:ph idx="1"/>
          </p:nvPr>
        </p:nvSpPr>
        <p:spPr>
          <a:xfrm>
            <a:off x="327024" y="857726"/>
            <a:ext cx="7391632" cy="4183380"/>
          </a:xfrm>
        </p:spPr>
        <p:txBody>
          <a:bodyPr>
            <a:normAutofit/>
          </a:bodyPr>
          <a:lstStyle/>
          <a:p>
            <a:r>
              <a:rPr lang="en-IN" sz="2400" dirty="0">
                <a:solidFill>
                  <a:srgbClr val="00B050"/>
                </a:solidFill>
              </a:rPr>
              <a:t>Data</a:t>
            </a:r>
            <a:r>
              <a:rPr lang="en-IN" dirty="0"/>
              <a:t> (as the repository of knowledge and wisdom) </a:t>
            </a:r>
          </a:p>
          <a:p>
            <a:endParaRPr lang="en-IN" dirty="0"/>
          </a:p>
          <a:p>
            <a:pPr marL="0" indent="0">
              <a:buNone/>
            </a:pPr>
            <a:endParaRPr lang="en-IN" dirty="0"/>
          </a:p>
          <a:p>
            <a:r>
              <a:rPr lang="en-IN" sz="2400" dirty="0">
                <a:solidFill>
                  <a:srgbClr val="00B050"/>
                </a:solidFill>
              </a:rPr>
              <a:t>Large </a:t>
            </a:r>
            <a:r>
              <a:rPr lang="en-IN" sz="2400" dirty="0">
                <a:solidFill>
                  <a:srgbClr val="00B050"/>
                </a:solidFill>
              </a:rPr>
              <a:t>Models </a:t>
            </a:r>
            <a:r>
              <a:rPr lang="en-IN" dirty="0"/>
              <a:t>(as the learning engine)</a:t>
            </a:r>
          </a:p>
          <a:p>
            <a:endParaRPr lang="en-IN" dirty="0"/>
          </a:p>
          <a:p>
            <a:pPr marL="0" indent="0">
              <a:buNone/>
            </a:pPr>
            <a:endParaRPr lang="en-IN" dirty="0"/>
          </a:p>
          <a:p>
            <a:endParaRPr lang="en-IN" sz="2400" dirty="0">
              <a:solidFill>
                <a:srgbClr val="00B050"/>
              </a:solidFill>
            </a:endParaRPr>
          </a:p>
          <a:p>
            <a:r>
              <a:rPr lang="en-IN" sz="2400" dirty="0">
                <a:solidFill>
                  <a:srgbClr val="00B050"/>
                </a:solidFill>
              </a:rPr>
              <a:t>GPU</a:t>
            </a:r>
            <a:r>
              <a:rPr lang="en-IN" dirty="0" smtClean="0"/>
              <a:t> </a:t>
            </a:r>
            <a:r>
              <a:rPr lang="en-IN" dirty="0"/>
              <a:t>(as the computing powerhouse) </a:t>
            </a:r>
          </a:p>
          <a:p>
            <a:endParaRPr lang="en-IN" dirty="0"/>
          </a:p>
          <a:p>
            <a:endParaRPr lang="en-IN" dirty="0"/>
          </a:p>
        </p:txBody>
      </p:sp>
      <p:sp>
        <p:nvSpPr>
          <p:cNvPr id="4" name="Slide Number Placeholder 3">
            <a:extLst>
              <a:ext uri="{FF2B5EF4-FFF2-40B4-BE49-F238E27FC236}">
                <a16:creationId xmlns:a16="http://schemas.microsoft.com/office/drawing/2014/main" id="{220ABC81-4CB0-484E-B950-668A001CB329}"/>
              </a:ext>
            </a:extLst>
          </p:cNvPr>
          <p:cNvSpPr>
            <a:spLocks noGrp="1"/>
          </p:cNvSpPr>
          <p:nvPr>
            <p:ph type="sldNum" sz="quarter" idx="12"/>
          </p:nvPr>
        </p:nvSpPr>
        <p:spPr/>
        <p:txBody>
          <a:bodyPr/>
          <a:lstStyle/>
          <a:p>
            <a:pPr defTabSz="685800">
              <a:buClrTx/>
              <a:defRPr/>
            </a:pPr>
            <a:fld id="{2C7DD252-A74E-4E8E-A6B4-FCD6DE8F900F}" type="slidenum">
              <a:rPr lang="en-IN" sz="900" kern="1200">
                <a:solidFill>
                  <a:prstClr val="black">
                    <a:tint val="75000"/>
                  </a:prstClr>
                </a:solidFill>
                <a:latin typeface="Century Schoolbook" panose="02040604050505020304"/>
                <a:ea typeface="+mn-ea"/>
                <a:cs typeface="+mn-cs"/>
              </a:rPr>
              <a:pPr defTabSz="685800">
                <a:buClrTx/>
                <a:defRPr/>
              </a:pPr>
              <a:t>48</a:t>
            </a:fld>
            <a:endParaRPr lang="en-IN" sz="900" kern="1200">
              <a:solidFill>
                <a:prstClr val="black">
                  <a:tint val="75000"/>
                </a:prstClr>
              </a:solidFill>
              <a:latin typeface="Century Schoolbook" panose="02040604050505020304"/>
              <a:ea typeface="+mn-ea"/>
              <a:cs typeface="+mn-cs"/>
            </a:endParaRPr>
          </a:p>
        </p:txBody>
      </p:sp>
      <p:pic>
        <p:nvPicPr>
          <p:cNvPr id="18" name="Picture 17"/>
          <p:cNvPicPr>
            <a:picLocks noChangeAspect="1"/>
          </p:cNvPicPr>
          <p:nvPr/>
        </p:nvPicPr>
        <p:blipFill>
          <a:blip r:embed="rId2">
            <a:extLst>
              <a:ext uri="{BEBA8EAE-BF5A-486C-A8C5-ECC9F3942E4B}">
                <a14:imgProps xmlns:a14="http://schemas.microsoft.com/office/drawing/2010/main">
                  <a14:imgLayer r:embed="rId3">
                    <a14:imgEffect>
                      <a14:artisticPlasticWrap trans="44000"/>
                    </a14:imgEffect>
                  </a14:imgLayer>
                </a14:imgProps>
              </a:ext>
            </a:extLst>
          </a:blip>
          <a:stretch>
            <a:fillRect/>
          </a:stretch>
        </p:blipFill>
        <p:spPr>
          <a:xfrm>
            <a:off x="6397976" y="2039510"/>
            <a:ext cx="2038773" cy="1498733"/>
          </a:xfrm>
          <a:prstGeom prst="rect">
            <a:avLst/>
          </a:prstGeom>
        </p:spPr>
      </p:pic>
      <p:pic>
        <p:nvPicPr>
          <p:cNvPr id="21" name="Picture 20"/>
          <p:cNvPicPr>
            <a:picLocks noChangeAspect="1"/>
          </p:cNvPicPr>
          <p:nvPr/>
        </p:nvPicPr>
        <p:blipFill>
          <a:blip r:embed="rId4"/>
          <a:stretch>
            <a:fillRect/>
          </a:stretch>
        </p:blipFill>
        <p:spPr>
          <a:xfrm>
            <a:off x="6299321" y="1313448"/>
            <a:ext cx="1817682" cy="660033"/>
          </a:xfrm>
          <a:prstGeom prst="rect">
            <a:avLst/>
          </a:prstGeom>
        </p:spPr>
      </p:pic>
      <p:pic>
        <p:nvPicPr>
          <p:cNvPr id="22" name="Picture 21"/>
          <p:cNvPicPr>
            <a:picLocks noChangeAspect="1"/>
          </p:cNvPicPr>
          <p:nvPr/>
        </p:nvPicPr>
        <p:blipFill>
          <a:blip r:embed="rId5"/>
          <a:stretch>
            <a:fillRect/>
          </a:stretch>
        </p:blipFill>
        <p:spPr>
          <a:xfrm>
            <a:off x="6016870" y="3837025"/>
            <a:ext cx="1867061" cy="1048695"/>
          </a:xfrm>
          <a:prstGeom prst="rect">
            <a:avLst/>
          </a:prstGeom>
        </p:spPr>
      </p:pic>
      <p:sp>
        <p:nvSpPr>
          <p:cNvPr id="23" name="TextBox 22"/>
          <p:cNvSpPr txBox="1"/>
          <p:nvPr/>
        </p:nvSpPr>
        <p:spPr>
          <a:xfrm>
            <a:off x="6397976" y="4677969"/>
            <a:ext cx="1165704" cy="230832"/>
          </a:xfrm>
          <a:prstGeom prst="rect">
            <a:avLst/>
          </a:prstGeom>
          <a:noFill/>
        </p:spPr>
        <p:txBody>
          <a:bodyPr wrap="none" rtlCol="0">
            <a:spAutoFit/>
          </a:bodyPr>
          <a:lstStyle/>
          <a:p>
            <a:r>
              <a:rPr lang="en-IN" sz="900" dirty="0">
                <a:solidFill>
                  <a:srgbClr val="00B050"/>
                </a:solidFill>
              </a:rPr>
              <a:t>Source: nvidia.com</a:t>
            </a:r>
            <a:endParaRPr lang="en-IN" sz="900" dirty="0">
              <a:solidFill>
                <a:srgbClr val="00B050"/>
              </a:solidFill>
            </a:endParaRPr>
          </a:p>
        </p:txBody>
      </p:sp>
    </p:spTree>
    <p:extLst>
      <p:ext uri="{BB962C8B-B14F-4D97-AF65-F5344CB8AC3E}">
        <p14:creationId xmlns:p14="http://schemas.microsoft.com/office/powerpoint/2010/main" val="33367240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8834" y="135366"/>
            <a:ext cx="6608325" cy="491087"/>
          </a:xfrm>
        </p:spPr>
        <p:txBody>
          <a:bodyPr>
            <a:normAutofit fontScale="90000"/>
          </a:bodyPr>
          <a:lstStyle/>
          <a:p>
            <a:r>
              <a:rPr lang="en-IN" dirty="0" smtClean="0"/>
              <a:t>Learning Pipeline</a:t>
            </a:r>
            <a:endParaRPr lang="en-IN" dirty="0"/>
          </a:p>
        </p:txBody>
      </p:sp>
      <p:sp>
        <p:nvSpPr>
          <p:cNvPr id="4" name="Rounded Rectangle 3"/>
          <p:cNvSpPr/>
          <p:nvPr/>
        </p:nvSpPr>
        <p:spPr>
          <a:xfrm>
            <a:off x="2422281" y="850657"/>
            <a:ext cx="3664194" cy="850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50" b="1" dirty="0">
                <a:solidFill>
                  <a:schemeClr val="tx1"/>
                </a:solidFill>
              </a:rPr>
              <a:t>Problem statement: </a:t>
            </a:r>
          </a:p>
          <a:p>
            <a:pPr marL="557213" lvl="1" indent="-214313">
              <a:buFont typeface="Arial" panose="020B0604020202020204" pitchFamily="34" charset="0"/>
              <a:buChar char="•"/>
            </a:pPr>
            <a:r>
              <a:rPr lang="en-IN" sz="1050" dirty="0"/>
              <a:t>Know your data well</a:t>
            </a:r>
          </a:p>
          <a:p>
            <a:pPr marL="557213" lvl="1" indent="-214313">
              <a:buFont typeface="Arial" panose="020B0604020202020204" pitchFamily="34" charset="0"/>
              <a:buChar char="•"/>
            </a:pPr>
            <a:r>
              <a:rPr lang="en-IN" sz="1050" dirty="0"/>
              <a:t>What is the input?</a:t>
            </a:r>
          </a:p>
          <a:p>
            <a:pPr marL="557213" lvl="1" indent="-214313">
              <a:buFont typeface="Arial" panose="020B0604020202020204" pitchFamily="34" charset="0"/>
              <a:buChar char="•"/>
            </a:pPr>
            <a:r>
              <a:rPr lang="en-IN" sz="1050" dirty="0"/>
              <a:t>What is your output /target </a:t>
            </a:r>
          </a:p>
        </p:txBody>
      </p:sp>
      <p:sp>
        <p:nvSpPr>
          <p:cNvPr id="7" name="Rounded Rectangle 6"/>
          <p:cNvSpPr/>
          <p:nvPr/>
        </p:nvSpPr>
        <p:spPr>
          <a:xfrm>
            <a:off x="2431073" y="1848587"/>
            <a:ext cx="3664194" cy="6044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50" b="1" dirty="0">
                <a:solidFill>
                  <a:schemeClr val="tx1"/>
                </a:solidFill>
              </a:rPr>
              <a:t>Define your model: </a:t>
            </a:r>
          </a:p>
          <a:p>
            <a:pPr marL="557213" lvl="1" indent="-214313">
              <a:buFont typeface="Arial" panose="020B0604020202020204" pitchFamily="34" charset="0"/>
              <a:buChar char="•"/>
            </a:pPr>
            <a:r>
              <a:rPr lang="en-IN" sz="1050" dirty="0"/>
              <a:t>Choose a reasonable math function</a:t>
            </a:r>
          </a:p>
          <a:p>
            <a:pPr marL="900113" lvl="2" indent="-214313">
              <a:buFont typeface="Arial" panose="020B0604020202020204" pitchFamily="34" charset="0"/>
              <a:buChar char="•"/>
            </a:pPr>
            <a:r>
              <a:rPr lang="en-IN" sz="1200" dirty="0"/>
              <a:t>Contains unknown parameters</a:t>
            </a:r>
          </a:p>
        </p:txBody>
      </p:sp>
      <p:sp>
        <p:nvSpPr>
          <p:cNvPr id="8" name="Rounded Rectangle 7"/>
          <p:cNvSpPr/>
          <p:nvPr/>
        </p:nvSpPr>
        <p:spPr>
          <a:xfrm>
            <a:off x="2422281" y="2604727"/>
            <a:ext cx="3664194" cy="6044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50" b="1" dirty="0">
                <a:solidFill>
                  <a:schemeClr val="tx1"/>
                </a:solidFill>
              </a:rPr>
              <a:t>Define the objective function: </a:t>
            </a:r>
          </a:p>
          <a:p>
            <a:pPr marL="557213" lvl="1" indent="-214313">
              <a:buFont typeface="Arial" panose="020B0604020202020204" pitchFamily="34" charset="0"/>
              <a:buChar char="•"/>
            </a:pPr>
            <a:r>
              <a:rPr lang="en-IN" sz="1050" dirty="0"/>
              <a:t>Error / loss / profit </a:t>
            </a:r>
          </a:p>
        </p:txBody>
      </p:sp>
      <p:sp>
        <p:nvSpPr>
          <p:cNvPr id="9" name="Rounded Rectangle 8"/>
          <p:cNvSpPr/>
          <p:nvPr/>
        </p:nvSpPr>
        <p:spPr>
          <a:xfrm>
            <a:off x="2422281" y="3360866"/>
            <a:ext cx="3664194" cy="68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50" b="1" dirty="0">
                <a:solidFill>
                  <a:schemeClr val="tx1"/>
                </a:solidFill>
              </a:rPr>
              <a:t>Optimize the objective: </a:t>
            </a:r>
          </a:p>
          <a:p>
            <a:pPr marL="557213" lvl="1" indent="-214313">
              <a:buFont typeface="Arial" panose="020B0604020202020204" pitchFamily="34" charset="0"/>
              <a:buChar char="•"/>
            </a:pPr>
            <a:r>
              <a:rPr lang="en-IN" sz="1200" dirty="0"/>
              <a:t>Use training data and an optimization method to estimate parameters</a:t>
            </a:r>
          </a:p>
        </p:txBody>
      </p:sp>
      <p:sp>
        <p:nvSpPr>
          <p:cNvPr id="10" name="Rounded Rectangle 9"/>
          <p:cNvSpPr/>
          <p:nvPr/>
        </p:nvSpPr>
        <p:spPr>
          <a:xfrm>
            <a:off x="2422281" y="4196129"/>
            <a:ext cx="3664194" cy="6044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50" b="1" dirty="0">
                <a:solidFill>
                  <a:schemeClr val="tx1"/>
                </a:solidFill>
              </a:rPr>
              <a:t>Now you have all for your model: </a:t>
            </a:r>
          </a:p>
          <a:p>
            <a:pPr marL="557213" lvl="1" indent="-214313">
              <a:buFont typeface="Arial" panose="020B0604020202020204" pitchFamily="34" charset="0"/>
              <a:buChar char="•"/>
            </a:pPr>
            <a:r>
              <a:rPr lang="en-IN" sz="1200" b="1" dirty="0">
                <a:solidFill>
                  <a:schemeClr val="bg1"/>
                </a:solidFill>
              </a:rPr>
              <a:t>Freeze the model and start using it</a:t>
            </a:r>
          </a:p>
        </p:txBody>
      </p:sp>
      <p:sp>
        <p:nvSpPr>
          <p:cNvPr id="3" name="Slide Number Placeholder 2"/>
          <p:cNvSpPr>
            <a:spLocks noGrp="1"/>
          </p:cNvSpPr>
          <p:nvPr>
            <p:ph type="sldNum" sz="quarter" idx="12"/>
          </p:nvPr>
        </p:nvSpPr>
        <p:spPr/>
        <p:txBody>
          <a:bodyPr/>
          <a:lstStyle/>
          <a:p>
            <a:fld id="{2C7DD252-A74E-4E8E-A6B4-FCD6DE8F900F}" type="slidenum">
              <a:rPr lang="en-IN" smtClean="0"/>
              <a:t>49</a:t>
            </a:fld>
            <a:endParaRPr lang="en-IN"/>
          </a:p>
        </p:txBody>
      </p:sp>
      <p:sp>
        <p:nvSpPr>
          <p:cNvPr id="5" name="Curved Right Arrow 4"/>
          <p:cNvSpPr/>
          <p:nvPr/>
        </p:nvSpPr>
        <p:spPr>
          <a:xfrm>
            <a:off x="1994452" y="1152939"/>
            <a:ext cx="427829" cy="1093304"/>
          </a:xfrm>
          <a:prstGeom prst="curv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sp>
        <p:nvSpPr>
          <p:cNvPr id="6" name="Curved Left Arrow 5"/>
          <p:cNvSpPr/>
          <p:nvPr/>
        </p:nvSpPr>
        <p:spPr>
          <a:xfrm>
            <a:off x="6095267" y="2120348"/>
            <a:ext cx="404924" cy="868017"/>
          </a:xfrm>
          <a:prstGeom prst="curved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sp>
        <p:nvSpPr>
          <p:cNvPr id="11" name="Curved Right Arrow 10"/>
          <p:cNvSpPr/>
          <p:nvPr/>
        </p:nvSpPr>
        <p:spPr>
          <a:xfrm>
            <a:off x="2047461" y="2849217"/>
            <a:ext cx="374820" cy="993913"/>
          </a:xfrm>
          <a:prstGeom prst="curv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sp>
        <p:nvSpPr>
          <p:cNvPr id="12" name="Curved Left Arrow 11"/>
          <p:cNvSpPr/>
          <p:nvPr/>
        </p:nvSpPr>
        <p:spPr>
          <a:xfrm>
            <a:off x="6095267" y="3624470"/>
            <a:ext cx="404924" cy="960782"/>
          </a:xfrm>
          <a:prstGeom prst="curved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7164208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263C25-C179-4FD1-B92F-731F221E597A}"/>
              </a:ext>
            </a:extLst>
          </p:cNvPr>
          <p:cNvSpPr txBox="1"/>
          <p:nvPr/>
        </p:nvSpPr>
        <p:spPr>
          <a:xfrm>
            <a:off x="1523999" y="103977"/>
            <a:ext cx="6089375" cy="507831"/>
          </a:xfrm>
          <a:prstGeom prst="rect">
            <a:avLst/>
          </a:prstGeom>
          <a:noFill/>
        </p:spPr>
        <p:txBody>
          <a:bodyPr wrap="square" rtlCol="0">
            <a:spAutoFit/>
          </a:bodyPr>
          <a:lstStyle/>
          <a:p>
            <a:r>
              <a:rPr lang="en-US" sz="2700" dirty="0">
                <a:solidFill>
                  <a:srgbClr val="002060"/>
                </a:solidFill>
              </a:rPr>
              <a:t>Basic Architecture of Intelligence</a:t>
            </a:r>
          </a:p>
        </p:txBody>
      </p:sp>
      <p:pic>
        <p:nvPicPr>
          <p:cNvPr id="15" name="Picture 14">
            <a:extLst>
              <a:ext uri="{FF2B5EF4-FFF2-40B4-BE49-F238E27FC236}">
                <a16:creationId xmlns:a16="http://schemas.microsoft.com/office/drawing/2014/main" id="{2CBCE981-158D-4D0F-917D-B72A28DD121D}"/>
              </a:ext>
            </a:extLst>
          </p:cNvPr>
          <p:cNvPicPr>
            <a:picLocks noChangeAspect="1"/>
          </p:cNvPicPr>
          <p:nvPr/>
        </p:nvPicPr>
        <p:blipFill>
          <a:blip r:embed="rId2"/>
          <a:stretch>
            <a:fillRect/>
          </a:stretch>
        </p:blipFill>
        <p:spPr>
          <a:xfrm>
            <a:off x="0" y="794464"/>
            <a:ext cx="9144000" cy="4506686"/>
          </a:xfrm>
          <a:prstGeom prst="rect">
            <a:avLst/>
          </a:prstGeom>
        </p:spPr>
      </p:pic>
      <p:sp>
        <p:nvSpPr>
          <p:cNvPr id="3" name="Slide Number Placeholder 2"/>
          <p:cNvSpPr>
            <a:spLocks noGrp="1"/>
          </p:cNvSpPr>
          <p:nvPr>
            <p:ph type="sldNum" sz="quarter" idx="12"/>
          </p:nvPr>
        </p:nvSpPr>
        <p:spPr/>
        <p:txBody>
          <a:bodyPr/>
          <a:lstStyle/>
          <a:p>
            <a:fld id="{2C7DD252-A74E-4E8E-A6B4-FCD6DE8F900F}" type="slidenum">
              <a:rPr lang="en-IN" smtClean="0"/>
              <a:t>5</a:t>
            </a:fld>
            <a:endParaRPr lang="en-IN"/>
          </a:p>
        </p:txBody>
      </p:sp>
    </p:spTree>
    <p:extLst>
      <p:ext uri="{BB962C8B-B14F-4D97-AF65-F5344CB8AC3E}">
        <p14:creationId xmlns:p14="http://schemas.microsoft.com/office/powerpoint/2010/main" val="4457180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3021" y="74998"/>
            <a:ext cx="8367800" cy="549116"/>
          </a:xfrm>
        </p:spPr>
        <p:txBody>
          <a:bodyPr>
            <a:normAutofit fontScale="90000"/>
          </a:bodyPr>
          <a:lstStyle/>
          <a:p>
            <a:r>
              <a:rPr lang="en-US" dirty="0" smtClean="0">
                <a:latin typeface="Times New Roman" panose="02020603050405020304" pitchFamily="18" charset="0"/>
                <a:cs typeface="Times New Roman" panose="02020603050405020304" pitchFamily="18" charset="0"/>
              </a:rPr>
              <a:t>Deep Neural Nets: </a:t>
            </a:r>
            <a:r>
              <a:rPr lang="en-US" dirty="0" smtClean="0">
                <a:latin typeface="Times New Roman" panose="02020603050405020304" pitchFamily="18" charset="0"/>
                <a:cs typeface="Times New Roman" panose="02020603050405020304" pitchFamily="18" charset="0"/>
              </a:rPr>
              <a:t>Big Four of Modern </a:t>
            </a:r>
            <a:r>
              <a:rPr lang="en-US" dirty="0">
                <a:latin typeface="Times New Roman" panose="02020603050405020304" pitchFamily="18" charset="0"/>
                <a:cs typeface="Times New Roman" panose="02020603050405020304" pitchFamily="18" charset="0"/>
              </a:rPr>
              <a:t>AI</a:t>
            </a:r>
          </a:p>
        </p:txBody>
      </p:sp>
      <p:sp>
        <p:nvSpPr>
          <p:cNvPr id="3" name="Slide Number Placeholder 2"/>
          <p:cNvSpPr>
            <a:spLocks noGrp="1"/>
          </p:cNvSpPr>
          <p:nvPr>
            <p:ph type="sldNum" sz="quarter" idx="12"/>
          </p:nvPr>
        </p:nvSpPr>
        <p:spPr/>
        <p:txBody>
          <a:bodyPr/>
          <a:lstStyle/>
          <a:p>
            <a:pPr defTabSz="685800">
              <a:buClrTx/>
              <a:defRPr/>
            </a:pPr>
            <a:fld id="{2C7DD252-A74E-4E8E-A6B4-FCD6DE8F900F}" type="slidenum">
              <a:rPr lang="en-IN" sz="900" kern="1200">
                <a:solidFill>
                  <a:prstClr val="black">
                    <a:tint val="75000"/>
                  </a:prstClr>
                </a:solidFill>
                <a:latin typeface="Century Schoolbook" panose="02040604050505020304"/>
                <a:ea typeface="+mn-ea"/>
                <a:cs typeface="+mn-cs"/>
              </a:rPr>
              <a:pPr defTabSz="685800">
                <a:buClrTx/>
                <a:defRPr/>
              </a:pPr>
              <a:t>50</a:t>
            </a:fld>
            <a:endParaRPr lang="en-IN" sz="900" kern="1200">
              <a:solidFill>
                <a:prstClr val="black">
                  <a:tint val="75000"/>
                </a:prstClr>
              </a:solidFill>
              <a:latin typeface="Century Schoolbook" panose="02040604050505020304"/>
              <a:ea typeface="+mn-ea"/>
              <a:cs typeface="+mn-cs"/>
            </a:endParaRPr>
          </a:p>
        </p:txBody>
      </p:sp>
      <p:pic>
        <p:nvPicPr>
          <p:cNvPr id="5" name="Picture 4"/>
          <p:cNvPicPr>
            <a:picLocks noChangeAspect="1"/>
          </p:cNvPicPr>
          <p:nvPr/>
        </p:nvPicPr>
        <p:blipFill>
          <a:blip r:embed="rId2"/>
          <a:stretch>
            <a:fillRect/>
          </a:stretch>
        </p:blipFill>
        <p:spPr>
          <a:xfrm>
            <a:off x="4388819" y="973428"/>
            <a:ext cx="4284579" cy="1476119"/>
          </a:xfrm>
          <a:prstGeom prst="rect">
            <a:avLst/>
          </a:prstGeom>
        </p:spPr>
      </p:pic>
      <p:pic>
        <p:nvPicPr>
          <p:cNvPr id="6" name="Picture 5"/>
          <p:cNvPicPr>
            <a:picLocks noChangeAspect="1"/>
          </p:cNvPicPr>
          <p:nvPr/>
        </p:nvPicPr>
        <p:blipFill>
          <a:blip r:embed="rId3"/>
          <a:stretch>
            <a:fillRect/>
          </a:stretch>
        </p:blipFill>
        <p:spPr>
          <a:xfrm>
            <a:off x="5716921" y="2889237"/>
            <a:ext cx="2626925" cy="1858198"/>
          </a:xfrm>
          <a:prstGeom prst="rect">
            <a:avLst/>
          </a:prstGeom>
        </p:spPr>
      </p:pic>
      <p:sp>
        <p:nvSpPr>
          <p:cNvPr id="7" name="TextBox 6"/>
          <p:cNvSpPr txBox="1"/>
          <p:nvPr/>
        </p:nvSpPr>
        <p:spPr>
          <a:xfrm>
            <a:off x="4931195" y="694269"/>
            <a:ext cx="2962671" cy="253916"/>
          </a:xfrm>
          <a:prstGeom prst="rect">
            <a:avLst/>
          </a:prstGeom>
          <a:noFill/>
        </p:spPr>
        <p:txBody>
          <a:bodyPr wrap="none" rtlCol="0">
            <a:spAutoFit/>
          </a:bodyPr>
          <a:lstStyle/>
          <a:p>
            <a:r>
              <a:rPr lang="en-IN" sz="1050" b="1" dirty="0">
                <a:solidFill>
                  <a:srgbClr val="C00000"/>
                </a:solidFill>
              </a:rPr>
              <a:t>Convolutional Neural net: For Image/videos</a:t>
            </a:r>
            <a:endParaRPr lang="en-IN" sz="1050" b="1" dirty="0">
              <a:solidFill>
                <a:srgbClr val="C00000"/>
              </a:solidFill>
            </a:endParaRPr>
          </a:p>
        </p:txBody>
      </p:sp>
      <p:sp>
        <p:nvSpPr>
          <p:cNvPr id="9" name="TextBox 8"/>
          <p:cNvSpPr txBox="1"/>
          <p:nvPr/>
        </p:nvSpPr>
        <p:spPr>
          <a:xfrm>
            <a:off x="5844571" y="4820212"/>
            <a:ext cx="2759089" cy="253916"/>
          </a:xfrm>
          <a:prstGeom prst="rect">
            <a:avLst/>
          </a:prstGeom>
          <a:noFill/>
        </p:spPr>
        <p:txBody>
          <a:bodyPr wrap="none" rtlCol="0">
            <a:spAutoFit/>
          </a:bodyPr>
          <a:lstStyle/>
          <a:p>
            <a:r>
              <a:rPr lang="en-IN" sz="1050" b="1" dirty="0">
                <a:solidFill>
                  <a:srgbClr val="C00000"/>
                </a:solidFill>
              </a:rPr>
              <a:t>Transformer: For </a:t>
            </a:r>
            <a:r>
              <a:rPr lang="en-IN" sz="1050" b="1" dirty="0" smtClean="0">
                <a:solidFill>
                  <a:srgbClr val="C00000"/>
                </a:solidFill>
              </a:rPr>
              <a:t>Languages/sequences</a:t>
            </a:r>
            <a:endParaRPr lang="en-IN" sz="1050" b="1" dirty="0">
              <a:solidFill>
                <a:srgbClr val="C00000"/>
              </a:solidFill>
            </a:endParaRPr>
          </a:p>
        </p:txBody>
      </p:sp>
      <p:pic>
        <p:nvPicPr>
          <p:cNvPr id="8" name="Picture 7"/>
          <p:cNvPicPr>
            <a:picLocks noChangeAspect="1"/>
          </p:cNvPicPr>
          <p:nvPr/>
        </p:nvPicPr>
        <p:blipFill>
          <a:blip r:embed="rId4"/>
          <a:stretch>
            <a:fillRect/>
          </a:stretch>
        </p:blipFill>
        <p:spPr>
          <a:xfrm>
            <a:off x="338287" y="3070102"/>
            <a:ext cx="3196033" cy="1593115"/>
          </a:xfrm>
          <a:prstGeom prst="rect">
            <a:avLst/>
          </a:prstGeom>
        </p:spPr>
      </p:pic>
      <p:sp>
        <p:nvSpPr>
          <p:cNvPr id="10" name="TextBox 9"/>
          <p:cNvSpPr txBox="1"/>
          <p:nvPr/>
        </p:nvSpPr>
        <p:spPr>
          <a:xfrm>
            <a:off x="914762" y="4747435"/>
            <a:ext cx="1763624" cy="253916"/>
          </a:xfrm>
          <a:prstGeom prst="rect">
            <a:avLst/>
          </a:prstGeom>
          <a:noFill/>
        </p:spPr>
        <p:txBody>
          <a:bodyPr wrap="none" rtlCol="0">
            <a:spAutoFit/>
          </a:bodyPr>
          <a:lstStyle/>
          <a:p>
            <a:r>
              <a:rPr lang="en-IN" sz="1050" b="1" dirty="0" smtClean="0">
                <a:solidFill>
                  <a:srgbClr val="C00000"/>
                </a:solidFill>
              </a:rPr>
              <a:t>RNN: </a:t>
            </a:r>
            <a:r>
              <a:rPr lang="en-IN" sz="1050" b="1" dirty="0">
                <a:solidFill>
                  <a:srgbClr val="C00000"/>
                </a:solidFill>
              </a:rPr>
              <a:t>For </a:t>
            </a:r>
            <a:r>
              <a:rPr lang="en-IN" sz="1050" b="1" dirty="0" smtClean="0">
                <a:solidFill>
                  <a:srgbClr val="C00000"/>
                </a:solidFill>
              </a:rPr>
              <a:t>Sequence data</a:t>
            </a:r>
            <a:endParaRPr lang="en-IN" sz="1050" b="1" dirty="0">
              <a:solidFill>
                <a:srgbClr val="C00000"/>
              </a:solidFill>
            </a:endParaRPr>
          </a:p>
        </p:txBody>
      </p:sp>
      <p:pic>
        <p:nvPicPr>
          <p:cNvPr id="11" name="Picture 10"/>
          <p:cNvPicPr>
            <a:picLocks noChangeAspect="1"/>
          </p:cNvPicPr>
          <p:nvPr/>
        </p:nvPicPr>
        <p:blipFill>
          <a:blip r:embed="rId5"/>
          <a:stretch>
            <a:fillRect/>
          </a:stretch>
        </p:blipFill>
        <p:spPr>
          <a:xfrm>
            <a:off x="696136" y="1400869"/>
            <a:ext cx="3060457" cy="1188823"/>
          </a:xfrm>
          <a:prstGeom prst="rect">
            <a:avLst/>
          </a:prstGeom>
        </p:spPr>
      </p:pic>
      <p:sp>
        <p:nvSpPr>
          <p:cNvPr id="12" name="TextBox 11"/>
          <p:cNvSpPr txBox="1"/>
          <p:nvPr/>
        </p:nvSpPr>
        <p:spPr>
          <a:xfrm>
            <a:off x="651209" y="1010900"/>
            <a:ext cx="1688283" cy="253916"/>
          </a:xfrm>
          <a:prstGeom prst="rect">
            <a:avLst/>
          </a:prstGeom>
          <a:noFill/>
        </p:spPr>
        <p:txBody>
          <a:bodyPr wrap="none" rtlCol="0">
            <a:spAutoFit/>
          </a:bodyPr>
          <a:lstStyle/>
          <a:p>
            <a:r>
              <a:rPr lang="en-IN" sz="1050" b="1" dirty="0" smtClean="0">
                <a:solidFill>
                  <a:srgbClr val="C00000"/>
                </a:solidFill>
              </a:rPr>
              <a:t>Feedforward Neural net</a:t>
            </a:r>
            <a:endParaRPr lang="en-IN" sz="1050" b="1" dirty="0">
              <a:solidFill>
                <a:srgbClr val="C00000"/>
              </a:solidFill>
            </a:endParaRPr>
          </a:p>
        </p:txBody>
      </p:sp>
    </p:spTree>
    <p:extLst>
      <p:ext uri="{BB962C8B-B14F-4D97-AF65-F5344CB8AC3E}">
        <p14:creationId xmlns:p14="http://schemas.microsoft.com/office/powerpoint/2010/main" val="11301026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478" y="80333"/>
            <a:ext cx="5378336" cy="570252"/>
          </a:xfrm>
        </p:spPr>
        <p:txBody>
          <a:bodyPr>
            <a:normAutofit fontScale="90000"/>
          </a:bodyPr>
          <a:lstStyle/>
          <a:p>
            <a:r>
              <a:rPr lang="en-US" dirty="0"/>
              <a:t>Feedforward Neural Network</a:t>
            </a:r>
            <a:endParaRPr lang="en-US" dirty="0"/>
          </a:p>
        </p:txBody>
      </p:sp>
      <p:sp>
        <p:nvSpPr>
          <p:cNvPr id="5" name="TextBox 4"/>
          <p:cNvSpPr txBox="1"/>
          <p:nvPr/>
        </p:nvSpPr>
        <p:spPr>
          <a:xfrm>
            <a:off x="463827" y="1620125"/>
            <a:ext cx="7650823" cy="715581"/>
          </a:xfrm>
          <a:prstGeom prst="rect">
            <a:avLst/>
          </a:prstGeom>
          <a:noFill/>
        </p:spPr>
        <p:txBody>
          <a:bodyPr wrap="square" rtlCol="0">
            <a:spAutoFit/>
          </a:bodyPr>
          <a:lstStyle/>
          <a:p>
            <a:pPr defTabSz="685800">
              <a:buClrTx/>
              <a:defRPr/>
            </a:pPr>
            <a:r>
              <a:rPr lang="en-US" sz="1350" kern="1200" dirty="0">
                <a:solidFill>
                  <a:srgbClr val="292934"/>
                </a:solidFill>
                <a:ea typeface="+mn-ea"/>
                <a:cs typeface="+mn-cs"/>
              </a:rPr>
              <a:t>Each </a:t>
            </a:r>
            <a:r>
              <a:rPr lang="en-US" sz="1350" kern="1200" dirty="0" err="1" smtClean="0">
                <a:solidFill>
                  <a:srgbClr val="292934"/>
                </a:solidFill>
                <a:ea typeface="+mn-ea"/>
                <a:cs typeface="+mn-cs"/>
              </a:rPr>
              <a:t>nueorn</a:t>
            </a:r>
            <a:r>
              <a:rPr lang="en-US" sz="1350" kern="1200" dirty="0" smtClean="0">
                <a:solidFill>
                  <a:srgbClr val="292934"/>
                </a:solidFill>
                <a:ea typeface="+mn-ea"/>
                <a:cs typeface="+mn-cs"/>
              </a:rPr>
              <a:t> </a:t>
            </a:r>
            <a:r>
              <a:rPr lang="en-US" sz="1350" kern="1200" dirty="0">
                <a:solidFill>
                  <a:srgbClr val="292934"/>
                </a:solidFill>
                <a:ea typeface="+mn-ea"/>
                <a:cs typeface="+mn-cs"/>
              </a:rPr>
              <a:t>takes inputs from nodes from previous layer, </a:t>
            </a:r>
          </a:p>
          <a:p>
            <a:pPr defTabSz="685800">
              <a:buClrTx/>
              <a:defRPr/>
            </a:pPr>
            <a:r>
              <a:rPr lang="en-US" sz="1350" kern="1200" dirty="0">
                <a:solidFill>
                  <a:srgbClr val="292934"/>
                </a:solidFill>
                <a:ea typeface="+mn-ea"/>
                <a:cs typeface="+mn-cs"/>
              </a:rPr>
              <a:t>linearly combines them, </a:t>
            </a:r>
          </a:p>
          <a:p>
            <a:pPr defTabSz="685800">
              <a:buClrTx/>
              <a:defRPr/>
            </a:pPr>
            <a:r>
              <a:rPr lang="en-US" sz="1350" kern="1200" dirty="0">
                <a:solidFill>
                  <a:srgbClr val="292934"/>
                </a:solidFill>
                <a:ea typeface="+mn-ea"/>
                <a:cs typeface="+mn-cs"/>
              </a:rPr>
              <a:t>and then passes through the activation function</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601" y="2400302"/>
            <a:ext cx="3060700" cy="119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TextBox 7"/>
              <p:cNvSpPr txBox="1"/>
              <p:nvPr/>
            </p:nvSpPr>
            <p:spPr>
              <a:xfrm>
                <a:off x="3086101" y="3714750"/>
                <a:ext cx="3942105" cy="1200329"/>
              </a:xfrm>
              <a:prstGeom prst="rect">
                <a:avLst/>
              </a:prstGeom>
              <a:noFill/>
              <a:ln>
                <a:solidFill>
                  <a:srgbClr val="002060"/>
                </a:solidFill>
              </a:ln>
            </p:spPr>
            <p:txBody>
              <a:bodyPr wrap="none" rtlCol="0">
                <a:spAutoFit/>
              </a:bodyPr>
              <a:lstStyle/>
              <a:p>
                <a:pPr defTabSz="685800">
                  <a:buClrTx/>
                  <a:defRPr/>
                </a:pPr>
                <a:r>
                  <a:rPr lang="en-US" sz="1350" kern="1200" dirty="0">
                    <a:solidFill>
                      <a:srgbClr val="292934"/>
                    </a:solidFill>
                    <a:ea typeface="+mn-ea"/>
                    <a:cs typeface="+mn-cs"/>
                  </a:rPr>
                  <a:t>Input: </a:t>
                </a:r>
                <a14:m>
                  <m:oMath xmlns:m="http://schemas.openxmlformats.org/officeDocument/2006/math">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     </m:t>
                        </m:r>
                        <m:r>
                          <a:rPr lang="en-US" sz="1350" i="1" kern="1200">
                            <a:solidFill>
                              <a:srgbClr val="292934"/>
                            </a:solidFill>
                            <a:latin typeface="Cambria Math"/>
                            <a:ea typeface="+mn-ea"/>
                            <a:cs typeface="+mn-cs"/>
                          </a:rPr>
                          <m:t>𝑤</m:t>
                        </m:r>
                      </m:e>
                      <m:sub>
                        <m:r>
                          <a:rPr lang="en-US" sz="1350" i="1" kern="1200">
                            <a:solidFill>
                              <a:srgbClr val="292934"/>
                            </a:solidFill>
                            <a:latin typeface="Cambria Math"/>
                            <a:ea typeface="+mn-ea"/>
                            <a:cs typeface="+mn-cs"/>
                          </a:rPr>
                          <m:t>2</m:t>
                        </m:r>
                      </m:sub>
                    </m:sSub>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𝑥</m:t>
                        </m:r>
                      </m:e>
                      <m:sub>
                        <m:r>
                          <a:rPr lang="en-US" sz="1350" i="1" kern="1200">
                            <a:solidFill>
                              <a:srgbClr val="292934"/>
                            </a:solidFill>
                            <a:latin typeface="Cambria Math"/>
                            <a:ea typeface="+mn-ea"/>
                            <a:cs typeface="+mn-cs"/>
                          </a:rPr>
                          <m:t>1</m:t>
                        </m:r>
                      </m:sub>
                    </m:sSub>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𝑤</m:t>
                        </m:r>
                      </m:e>
                      <m:sub>
                        <m:r>
                          <a:rPr lang="en-US" sz="1350" i="1" kern="1200">
                            <a:solidFill>
                              <a:srgbClr val="292934"/>
                            </a:solidFill>
                            <a:latin typeface="Cambria Math"/>
                            <a:ea typeface="+mn-ea"/>
                            <a:cs typeface="+mn-cs"/>
                          </a:rPr>
                          <m:t>4</m:t>
                        </m:r>
                      </m:sub>
                    </m:sSub>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𝑥</m:t>
                        </m:r>
                      </m:e>
                      <m:sub>
                        <m:r>
                          <a:rPr lang="en-US" sz="1350" i="1" kern="1200">
                            <a:solidFill>
                              <a:srgbClr val="292934"/>
                            </a:solidFill>
                            <a:latin typeface="Cambria Math"/>
                            <a:ea typeface="+mn-ea"/>
                            <a:cs typeface="+mn-cs"/>
                          </a:rPr>
                          <m:t>2</m:t>
                        </m:r>
                      </m:sub>
                    </m:sSub>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𝑏</m:t>
                        </m:r>
                      </m:e>
                      <m:sub>
                        <m:r>
                          <a:rPr lang="en-US" sz="1350" i="1" kern="1200">
                            <a:solidFill>
                              <a:srgbClr val="292934"/>
                            </a:solidFill>
                            <a:latin typeface="Cambria Math"/>
                            <a:ea typeface="+mn-ea"/>
                            <a:cs typeface="+mn-cs"/>
                          </a:rPr>
                          <m:t>2</m:t>
                        </m:r>
                      </m:sub>
                    </m:sSub>
                  </m:oMath>
                </a14:m>
                <a:endParaRPr lang="en-US" sz="1350" kern="1200" dirty="0">
                  <a:solidFill>
                    <a:srgbClr val="292934"/>
                  </a:solidFill>
                  <a:ea typeface="+mn-ea"/>
                  <a:cs typeface="+mn-cs"/>
                </a:endParaRPr>
              </a:p>
              <a:p>
                <a:pPr defTabSz="685800">
                  <a:buClrTx/>
                  <a:defRPr/>
                </a:pPr>
                <a:endParaRPr lang="en-US" sz="1350" kern="1200" dirty="0">
                  <a:solidFill>
                    <a:srgbClr val="292934"/>
                  </a:solidFill>
                  <a:ea typeface="+mn-ea"/>
                  <a:cs typeface="+mn-cs"/>
                </a:endParaRPr>
              </a:p>
              <a:p>
                <a:pPr defTabSz="685800">
                  <a:buClrTx/>
                  <a:defRPr/>
                </a:pPr>
                <a:r>
                  <a:rPr lang="en-US" sz="1350" kern="1200" dirty="0">
                    <a:solidFill>
                      <a:srgbClr val="292934"/>
                    </a:solidFill>
                    <a:ea typeface="+mn-ea"/>
                    <a:cs typeface="+mn-cs"/>
                  </a:rPr>
                  <a:t>Output:  </a:t>
                </a:r>
                <a:r>
                  <a:rPr lang="en-US" sz="1350" b="1" kern="1200" dirty="0">
                    <a:solidFill>
                      <a:srgbClr val="292934"/>
                    </a:solidFill>
                    <a:ea typeface="+mn-ea"/>
                    <a:cs typeface="+mn-cs"/>
                  </a:rPr>
                  <a:t>f</a:t>
                </a:r>
                <a:r>
                  <a:rPr lang="en-US" sz="1350" kern="1200" dirty="0">
                    <a:solidFill>
                      <a:srgbClr val="292934"/>
                    </a:solidFill>
                    <a:ea typeface="+mn-ea"/>
                    <a:cs typeface="+mn-cs"/>
                  </a:rPr>
                  <a:t>(</a:t>
                </a:r>
                <a14:m>
                  <m:oMath xmlns:m="http://schemas.openxmlformats.org/officeDocument/2006/math">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𝑤</m:t>
                        </m:r>
                      </m:e>
                      <m:sub>
                        <m:r>
                          <a:rPr lang="en-US" sz="1350" i="1" kern="1200">
                            <a:solidFill>
                              <a:srgbClr val="292934"/>
                            </a:solidFill>
                            <a:latin typeface="Cambria Math"/>
                            <a:ea typeface="+mn-ea"/>
                            <a:cs typeface="+mn-cs"/>
                          </a:rPr>
                          <m:t>2</m:t>
                        </m:r>
                      </m:sub>
                    </m:sSub>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𝑥</m:t>
                        </m:r>
                      </m:e>
                      <m:sub>
                        <m:r>
                          <a:rPr lang="en-US" sz="1350" i="1" kern="1200">
                            <a:solidFill>
                              <a:srgbClr val="292934"/>
                            </a:solidFill>
                            <a:latin typeface="Cambria Math"/>
                            <a:ea typeface="+mn-ea"/>
                            <a:cs typeface="+mn-cs"/>
                          </a:rPr>
                          <m:t>1</m:t>
                        </m:r>
                      </m:sub>
                    </m:sSub>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𝑤</m:t>
                        </m:r>
                      </m:e>
                      <m:sub>
                        <m:r>
                          <a:rPr lang="en-US" sz="1350" i="1" kern="1200">
                            <a:solidFill>
                              <a:srgbClr val="292934"/>
                            </a:solidFill>
                            <a:latin typeface="Cambria Math"/>
                            <a:ea typeface="+mn-ea"/>
                            <a:cs typeface="+mn-cs"/>
                          </a:rPr>
                          <m:t>4</m:t>
                        </m:r>
                      </m:sub>
                    </m:sSub>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𝑥</m:t>
                        </m:r>
                      </m:e>
                      <m:sub>
                        <m:r>
                          <a:rPr lang="en-US" sz="1350" i="1" kern="1200">
                            <a:solidFill>
                              <a:srgbClr val="292934"/>
                            </a:solidFill>
                            <a:latin typeface="Cambria Math"/>
                            <a:ea typeface="+mn-ea"/>
                            <a:cs typeface="+mn-cs"/>
                          </a:rPr>
                          <m:t>2</m:t>
                        </m:r>
                      </m:sub>
                    </m:sSub>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𝑏</m:t>
                        </m:r>
                      </m:e>
                      <m:sub>
                        <m:r>
                          <a:rPr lang="en-US" sz="1350" i="1" kern="1200">
                            <a:solidFill>
                              <a:srgbClr val="292934"/>
                            </a:solidFill>
                            <a:latin typeface="Cambria Math"/>
                            <a:ea typeface="+mn-ea"/>
                            <a:cs typeface="+mn-cs"/>
                          </a:rPr>
                          <m:t>2</m:t>
                        </m:r>
                      </m:sub>
                    </m:sSub>
                  </m:oMath>
                </a14:m>
                <a:r>
                  <a:rPr lang="en-US" sz="1350" kern="1200" dirty="0">
                    <a:solidFill>
                      <a:srgbClr val="292934"/>
                    </a:solidFill>
                    <a:ea typeface="+mn-ea"/>
                    <a:cs typeface="+mn-cs"/>
                  </a:rPr>
                  <a:t>)</a:t>
                </a:r>
              </a:p>
              <a:p>
                <a:pPr defTabSz="685800">
                  <a:buClrTx/>
                  <a:defRPr/>
                </a:pPr>
                <a:endParaRPr lang="en-US" sz="1350" kern="1200" dirty="0">
                  <a:solidFill>
                    <a:srgbClr val="292934"/>
                  </a:solidFill>
                  <a:ea typeface="+mn-ea"/>
                  <a:cs typeface="+mn-cs"/>
                </a:endParaRPr>
              </a:p>
              <a:p>
                <a:pPr defTabSz="685800">
                  <a:buClrTx/>
                  <a:defRPr/>
                </a:pPr>
                <a:r>
                  <a:rPr lang="en-US" sz="1800" kern="1200" dirty="0">
                    <a:solidFill>
                      <a:srgbClr val="C00000"/>
                    </a:solidFill>
                    <a:ea typeface="+mn-ea"/>
                    <a:cs typeface="+mn-cs"/>
                  </a:rPr>
                  <a:t>f</a:t>
                </a:r>
                <a:r>
                  <a:rPr lang="en-US" sz="1350" kern="1200" dirty="0">
                    <a:solidFill>
                      <a:srgbClr val="292934"/>
                    </a:solidFill>
                    <a:ea typeface="+mn-ea"/>
                    <a:cs typeface="+mn-cs"/>
                  </a:rPr>
                  <a:t> is the activation function (e.g., sigmoid function)</a:t>
                </a:r>
              </a:p>
            </p:txBody>
          </p:sp>
        </mc:Choice>
        <mc:Fallback xmlns="">
          <p:sp>
            <p:nvSpPr>
              <p:cNvPr id="8" name="TextBox 7"/>
              <p:cNvSpPr txBox="1">
                <a:spLocks noRot="1" noChangeAspect="1" noMove="1" noResize="1" noEditPoints="1" noAdjustHandles="1" noChangeArrowheads="1" noChangeShapeType="1" noTextEdit="1"/>
              </p:cNvSpPr>
              <p:nvPr/>
            </p:nvSpPr>
            <p:spPr>
              <a:xfrm>
                <a:off x="3086101" y="3714750"/>
                <a:ext cx="3942105" cy="1200329"/>
              </a:xfrm>
              <a:prstGeom prst="rect">
                <a:avLst/>
              </a:prstGeom>
              <a:blipFill>
                <a:blip r:embed="rId3"/>
                <a:stretch>
                  <a:fillRect l="-1079" b="-6533"/>
                </a:stretch>
              </a:blipFill>
              <a:ln>
                <a:solidFill>
                  <a:srgbClr val="002060"/>
                </a:solidFill>
              </a:ln>
            </p:spPr>
            <p:txBody>
              <a:bodyPr/>
              <a:lstStyle/>
              <a:p>
                <a:r>
                  <a:rPr lang="en-IN">
                    <a:noFill/>
                  </a:rPr>
                  <a:t> </a:t>
                </a:r>
              </a:p>
            </p:txBody>
          </p:sp>
        </mc:Fallback>
      </mc:AlternateContent>
      <p:cxnSp>
        <p:nvCxnSpPr>
          <p:cNvPr id="15" name="Straight Arrow Connector 14"/>
          <p:cNvCxnSpPr/>
          <p:nvPr/>
        </p:nvCxnSpPr>
        <p:spPr>
          <a:xfrm flipH="1" flipV="1">
            <a:off x="2971800" y="3371850"/>
            <a:ext cx="800100" cy="34290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3" name="Slide Number Placeholder 2"/>
          <p:cNvSpPr>
            <a:spLocks noGrp="1"/>
          </p:cNvSpPr>
          <p:nvPr>
            <p:ph type="sldNum" sz="quarter" idx="12"/>
          </p:nvPr>
        </p:nvSpPr>
        <p:spPr/>
        <p:txBody>
          <a:bodyPr/>
          <a:lstStyle/>
          <a:p>
            <a:pPr defTabSz="685800">
              <a:buClrTx/>
              <a:defRPr/>
            </a:pPr>
            <a:fld id="{2C7DD252-A74E-4E8E-A6B4-FCD6DE8F900F}" type="slidenum">
              <a:rPr lang="en-IN" sz="900" kern="1200">
                <a:solidFill>
                  <a:prstClr val="black">
                    <a:tint val="75000"/>
                  </a:prstClr>
                </a:solidFill>
                <a:latin typeface="Century Schoolbook" panose="02040604050505020304"/>
                <a:ea typeface="+mn-ea"/>
                <a:cs typeface="+mn-cs"/>
              </a:rPr>
              <a:pPr defTabSz="685800">
                <a:buClrTx/>
                <a:defRPr/>
              </a:pPr>
              <a:t>51</a:t>
            </a:fld>
            <a:endParaRPr lang="en-IN" sz="900" kern="1200">
              <a:solidFill>
                <a:prstClr val="black">
                  <a:tint val="75000"/>
                </a:prstClr>
              </a:solidFill>
              <a:latin typeface="Century Schoolbook" panose="02040604050505020304"/>
              <a:ea typeface="+mn-ea"/>
              <a:cs typeface="+mn-cs"/>
            </a:endParaRPr>
          </a:p>
        </p:txBody>
      </p:sp>
      <p:pic>
        <p:nvPicPr>
          <p:cNvPr id="6" name="Picture 5"/>
          <p:cNvPicPr>
            <a:picLocks noChangeAspect="1"/>
          </p:cNvPicPr>
          <p:nvPr/>
        </p:nvPicPr>
        <p:blipFill>
          <a:blip r:embed="rId4"/>
          <a:stretch>
            <a:fillRect/>
          </a:stretch>
        </p:blipFill>
        <p:spPr>
          <a:xfrm>
            <a:off x="5169215" y="650585"/>
            <a:ext cx="3577593" cy="904944"/>
          </a:xfrm>
          <a:prstGeom prst="rect">
            <a:avLst/>
          </a:prstGeom>
        </p:spPr>
      </p:pic>
    </p:spTree>
    <p:extLst>
      <p:ext uri="{BB962C8B-B14F-4D97-AF65-F5344CB8AC3E}">
        <p14:creationId xmlns:p14="http://schemas.microsoft.com/office/powerpoint/2010/main" val="144230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1235" y="212201"/>
            <a:ext cx="6115661" cy="549116"/>
          </a:xfrm>
        </p:spPr>
        <p:txBody>
          <a:bodyPr>
            <a:normAutofit fontScale="90000"/>
          </a:bodyPr>
          <a:lstStyle/>
          <a:p>
            <a:r>
              <a:rPr lang="en-US" dirty="0" smtClean="0"/>
              <a:t>Optimization: Gradient </a:t>
            </a:r>
            <a:r>
              <a:rPr lang="en-US" dirty="0"/>
              <a:t>Descent Algorithm</a:t>
            </a:r>
          </a:p>
        </p:txBody>
      </p:sp>
      <p:sp>
        <p:nvSpPr>
          <p:cNvPr id="3" name="Content Placeholder 2"/>
          <p:cNvSpPr>
            <a:spLocks noGrp="1"/>
          </p:cNvSpPr>
          <p:nvPr>
            <p:ph idx="1"/>
          </p:nvPr>
        </p:nvSpPr>
        <p:spPr/>
        <p:txBody>
          <a:bodyPr/>
          <a:lstStyle/>
          <a:p>
            <a:endParaRPr lang="en-US" sz="1500" dirty="0"/>
          </a:p>
          <a:p>
            <a:pPr lvl="1"/>
            <a:endParaRPr lang="en-US" sz="1050" dirty="0"/>
          </a:p>
        </p:txBody>
      </p:sp>
      <mc:AlternateContent xmlns:mc="http://schemas.openxmlformats.org/markup-compatibility/2006">
        <mc:Choice xmlns:a14="http://schemas.microsoft.com/office/drawing/2010/main" Requires="a14">
          <p:sp>
            <p:nvSpPr>
              <p:cNvPr id="4" name="TextBox 3"/>
              <p:cNvSpPr txBox="1"/>
              <p:nvPr/>
            </p:nvSpPr>
            <p:spPr>
              <a:xfrm>
                <a:off x="704022" y="1983878"/>
                <a:ext cx="5152373" cy="1151726"/>
              </a:xfrm>
              <a:prstGeom prst="rect">
                <a:avLst/>
              </a:prstGeom>
              <a:noFill/>
            </p:spPr>
            <p:txBody>
              <a:bodyPr wrap="none" rtlCol="0">
                <a:spAutoFit/>
              </a:bodyPr>
              <a:lstStyle/>
              <a:p>
                <a:pPr marL="257175" indent="-257175" defTabSz="685800">
                  <a:buClrTx/>
                  <a:buFont typeface="+mj-lt"/>
                  <a:buAutoNum type="arabicPeriod"/>
                  <a:defRPr/>
                </a:pPr>
                <a:r>
                  <a:rPr lang="en-US" sz="1500" b="1" kern="1200" dirty="0">
                    <a:solidFill>
                      <a:prstClr val="black"/>
                    </a:solidFill>
                    <a:latin typeface="Century Schoolbook" panose="02040604050505020304"/>
                    <a:ea typeface="+mn-ea"/>
                    <a:cs typeface="+mn-cs"/>
                  </a:rPr>
                  <a:t>Randomly set the values of parameters (thetas)</a:t>
                </a:r>
              </a:p>
              <a:p>
                <a:pPr marL="257175" indent="-257175" defTabSz="685800">
                  <a:buClrTx/>
                  <a:buFont typeface="+mj-lt"/>
                  <a:buAutoNum type="arabicPeriod"/>
                  <a:defRPr/>
                </a:pPr>
                <a:r>
                  <a:rPr lang="en-US" sz="1500" b="1" kern="1200" dirty="0">
                    <a:solidFill>
                      <a:prstClr val="black"/>
                    </a:solidFill>
                    <a:latin typeface="Century Schoolbook" panose="02040604050505020304"/>
                    <a:ea typeface="+mn-ea"/>
                    <a:cs typeface="+mn-cs"/>
                  </a:rPr>
                  <a:t>Repeat until convergence</a:t>
                </a:r>
              </a:p>
              <a:p>
                <a:pPr marL="600075" lvl="1" indent="-257175" defTabSz="685800">
                  <a:buClrTx/>
                  <a:buFont typeface="Arial" panose="020B0604020202020204" pitchFamily="34" charset="0"/>
                  <a:buChar char="•"/>
                  <a:defRPr/>
                </a:pPr>
                <a14:m>
                  <m:oMath xmlns:m="http://schemas.openxmlformats.org/officeDocument/2006/math">
                    <m:sSubSup>
                      <m:sSubSupPr>
                        <m:ctrlPr>
                          <a:rPr lang="en-US" sz="1500" b="1" i="1" kern="1200">
                            <a:solidFill>
                              <a:prstClr val="black"/>
                            </a:solidFill>
                            <a:latin typeface="Cambria Math" panose="02040503050406030204" pitchFamily="18" charset="0"/>
                            <a:ea typeface="+mn-ea"/>
                            <a:cs typeface="+mn-cs"/>
                          </a:rPr>
                        </m:ctrlPr>
                      </m:sSubSupPr>
                      <m:e>
                        <m:r>
                          <a:rPr lang="en-US" sz="1500" b="1" i="1" kern="1200">
                            <a:solidFill>
                              <a:prstClr val="black"/>
                            </a:solidFill>
                            <a:latin typeface="Cambria Math" panose="02040503050406030204" pitchFamily="18" charset="0"/>
                            <a:ea typeface="+mn-ea"/>
                            <a:cs typeface="+mn-cs"/>
                          </a:rPr>
                          <m:t>𝜽</m:t>
                        </m:r>
                      </m:e>
                      <m:sub>
                        <m:r>
                          <a:rPr lang="en-US" sz="1500" b="1" i="1" kern="1200">
                            <a:solidFill>
                              <a:prstClr val="black"/>
                            </a:solidFill>
                            <a:latin typeface="Cambria Math" panose="02040503050406030204" pitchFamily="18" charset="0"/>
                            <a:ea typeface="+mn-ea"/>
                            <a:cs typeface="+mn-cs"/>
                          </a:rPr>
                          <m:t>𝒋</m:t>
                        </m:r>
                        <m:r>
                          <a:rPr lang="en-US" sz="1500" b="1" i="1" kern="1200">
                            <a:solidFill>
                              <a:prstClr val="black"/>
                            </a:solidFill>
                            <a:latin typeface="Cambria Math"/>
                            <a:ea typeface="+mn-ea"/>
                            <a:cs typeface="+mn-cs"/>
                          </a:rPr>
                          <m:t> </m:t>
                        </m:r>
                      </m:sub>
                      <m:sup>
                        <m:r>
                          <a:rPr lang="en-US" sz="1500" b="1" i="1" kern="1200">
                            <a:solidFill>
                              <a:prstClr val="black"/>
                            </a:solidFill>
                            <a:latin typeface="Cambria Math"/>
                            <a:ea typeface="+mn-ea"/>
                            <a:cs typeface="+mn-cs"/>
                          </a:rPr>
                          <m:t>𝒕</m:t>
                        </m:r>
                        <m:r>
                          <a:rPr lang="en-US" sz="1500" b="1" i="1" kern="1200">
                            <a:solidFill>
                              <a:prstClr val="black"/>
                            </a:solidFill>
                            <a:latin typeface="Cambria Math"/>
                            <a:ea typeface="+mn-ea"/>
                            <a:cs typeface="+mn-cs"/>
                          </a:rPr>
                          <m:t>+</m:t>
                        </m:r>
                        <m:r>
                          <a:rPr lang="en-US" sz="1500" b="1" i="1" kern="1200">
                            <a:solidFill>
                              <a:prstClr val="black"/>
                            </a:solidFill>
                            <a:latin typeface="Cambria Math"/>
                            <a:ea typeface="+mn-ea"/>
                            <a:cs typeface="+mn-cs"/>
                          </a:rPr>
                          <m:t>𝟏</m:t>
                        </m:r>
                      </m:sup>
                    </m:sSubSup>
                    <m:r>
                      <a:rPr lang="en-US" sz="1500" b="1" i="1" kern="1200">
                        <a:solidFill>
                          <a:prstClr val="black"/>
                        </a:solidFill>
                        <a:latin typeface="Cambria Math"/>
                        <a:ea typeface="+mn-ea"/>
                        <a:cs typeface="+mn-cs"/>
                      </a:rPr>
                      <m:t>= </m:t>
                    </m:r>
                    <m:sSubSup>
                      <m:sSubSupPr>
                        <m:ctrlPr>
                          <a:rPr lang="en-US" sz="1500" b="1" i="1" kern="1200">
                            <a:solidFill>
                              <a:prstClr val="black"/>
                            </a:solidFill>
                            <a:latin typeface="Cambria Math" panose="02040503050406030204" pitchFamily="18" charset="0"/>
                            <a:ea typeface="+mn-ea"/>
                            <a:cs typeface="+mn-cs"/>
                          </a:rPr>
                        </m:ctrlPr>
                      </m:sSubSupPr>
                      <m:e>
                        <m:r>
                          <a:rPr lang="en-US" sz="1500" b="1" i="1" kern="1200">
                            <a:solidFill>
                              <a:prstClr val="black"/>
                            </a:solidFill>
                            <a:latin typeface="Cambria Math" panose="02040503050406030204" pitchFamily="18" charset="0"/>
                            <a:ea typeface="+mn-ea"/>
                            <a:cs typeface="+mn-cs"/>
                          </a:rPr>
                          <m:t>𝜽</m:t>
                        </m:r>
                      </m:e>
                      <m:sub>
                        <m:r>
                          <a:rPr lang="en-US" sz="1500" b="1" i="1" kern="1200">
                            <a:solidFill>
                              <a:prstClr val="black"/>
                            </a:solidFill>
                            <a:latin typeface="Cambria Math" panose="02040503050406030204" pitchFamily="18" charset="0"/>
                            <a:ea typeface="+mn-ea"/>
                            <a:cs typeface="+mn-cs"/>
                          </a:rPr>
                          <m:t>𝒋</m:t>
                        </m:r>
                        <m:r>
                          <a:rPr lang="en-US" sz="1500" b="1" i="1" kern="1200">
                            <a:solidFill>
                              <a:prstClr val="black"/>
                            </a:solidFill>
                            <a:latin typeface="Cambria Math"/>
                            <a:ea typeface="+mn-ea"/>
                            <a:cs typeface="+mn-cs"/>
                          </a:rPr>
                          <m:t> </m:t>
                        </m:r>
                      </m:sub>
                      <m:sup>
                        <m:r>
                          <a:rPr lang="en-US" sz="1500" b="1" i="1" kern="1200">
                            <a:solidFill>
                              <a:prstClr val="black"/>
                            </a:solidFill>
                            <a:latin typeface="Cambria Math"/>
                            <a:ea typeface="+mn-ea"/>
                            <a:cs typeface="+mn-cs"/>
                          </a:rPr>
                          <m:t>𝒕</m:t>
                        </m:r>
                      </m:sup>
                    </m:sSubSup>
                    <m:r>
                      <a:rPr lang="en-US" sz="1500" b="1" kern="1200">
                        <a:solidFill>
                          <a:prstClr val="black"/>
                        </a:solidFill>
                        <a:latin typeface="Cambria Math"/>
                        <a:ea typeface="+mn-ea"/>
                        <a:cs typeface="+mn-cs"/>
                      </a:rPr>
                      <m:t> </m:t>
                    </m:r>
                  </m:oMath>
                </a14:m>
                <a:r>
                  <a:rPr lang="en-US" sz="1500" b="1" kern="1200" dirty="0">
                    <a:solidFill>
                      <a:prstClr val="black"/>
                    </a:solidFill>
                    <a:latin typeface="Century Schoolbook" panose="02040604050505020304"/>
                    <a:ea typeface="+mn-ea"/>
                    <a:cs typeface="+mn-cs"/>
                  </a:rPr>
                  <a:t>- </a:t>
                </a:r>
                <a14:m>
                  <m:oMath xmlns:m="http://schemas.openxmlformats.org/officeDocument/2006/math">
                    <m:r>
                      <a:rPr lang="en-US" sz="1500" b="1" i="1" kern="1200">
                        <a:solidFill>
                          <a:prstClr val="black"/>
                        </a:solidFill>
                        <a:latin typeface="Cambria Math"/>
                        <a:ea typeface="+mn-ea"/>
                        <a:cs typeface="+mn-cs"/>
                      </a:rPr>
                      <m:t>𝒓</m:t>
                    </m:r>
                    <m:r>
                      <a:rPr lang="en-US" sz="1500" b="1" i="1" kern="1200">
                        <a:solidFill>
                          <a:prstClr val="black"/>
                        </a:solidFill>
                        <a:latin typeface="Cambria Math"/>
                        <a:ea typeface="+mn-ea"/>
                        <a:cs typeface="+mn-cs"/>
                      </a:rPr>
                      <m:t> ∗</m:t>
                    </m:r>
                  </m:oMath>
                </a14:m>
                <a:r>
                  <a:rPr lang="en-US" sz="1500" b="1" kern="1200" dirty="0">
                    <a:solidFill>
                      <a:prstClr val="black"/>
                    </a:solidFill>
                    <a:latin typeface="Century Schoolbook" panose="02040604050505020304"/>
                    <a:ea typeface="+mn-ea"/>
                    <a:cs typeface="+mn-cs"/>
                  </a:rPr>
                  <a:t> </a:t>
                </a:r>
                <a14:m>
                  <m:oMath xmlns:m="http://schemas.openxmlformats.org/officeDocument/2006/math">
                    <m:f>
                      <m:fPr>
                        <m:ctrlPr>
                          <a:rPr lang="en-US" sz="1500" b="1" i="1" kern="1200" dirty="0">
                            <a:solidFill>
                              <a:prstClr val="black"/>
                            </a:solidFill>
                            <a:latin typeface="Cambria Math" panose="02040503050406030204" pitchFamily="18" charset="0"/>
                            <a:ea typeface="+mn-ea"/>
                            <a:cs typeface="+mn-cs"/>
                          </a:rPr>
                        </m:ctrlPr>
                      </m:fPr>
                      <m:num>
                        <m:r>
                          <a:rPr lang="en-US" sz="1500" b="1" i="1" kern="1200" dirty="0">
                            <a:solidFill>
                              <a:prstClr val="black"/>
                            </a:solidFill>
                            <a:latin typeface="Cambria Math"/>
                            <a:ea typeface="+mn-ea"/>
                            <a:cs typeface="+mn-cs"/>
                          </a:rPr>
                          <m:t>𝝏</m:t>
                        </m:r>
                        <m:r>
                          <a:rPr lang="en-US" sz="1500" b="1" i="1" kern="1200" dirty="0">
                            <a:solidFill>
                              <a:prstClr val="black"/>
                            </a:solidFill>
                            <a:latin typeface="Cambria Math"/>
                            <a:ea typeface="+mn-ea"/>
                            <a:cs typeface="+mn-cs"/>
                          </a:rPr>
                          <m:t>𝑬</m:t>
                        </m:r>
                      </m:num>
                      <m:den>
                        <m:r>
                          <a:rPr lang="en-US" sz="1500" b="1" i="1" kern="1200" dirty="0">
                            <a:solidFill>
                              <a:prstClr val="black"/>
                            </a:solidFill>
                            <a:latin typeface="Cambria Math"/>
                            <a:ea typeface="+mn-ea"/>
                            <a:cs typeface="+mn-cs"/>
                          </a:rPr>
                          <m:t>𝝏</m:t>
                        </m:r>
                        <m:sSub>
                          <m:sSubPr>
                            <m:ctrlPr>
                              <a:rPr lang="en-US" sz="1500" b="1" i="1" kern="1200">
                                <a:solidFill>
                                  <a:prstClr val="black"/>
                                </a:solidFill>
                                <a:latin typeface="Cambria Math" panose="02040503050406030204" pitchFamily="18" charset="0"/>
                                <a:ea typeface="+mn-ea"/>
                                <a:cs typeface="+mn-cs"/>
                              </a:rPr>
                            </m:ctrlPr>
                          </m:sSubPr>
                          <m:e>
                            <m:r>
                              <a:rPr lang="en-US" sz="1500" b="1" i="1" kern="1200">
                                <a:solidFill>
                                  <a:prstClr val="black"/>
                                </a:solidFill>
                                <a:latin typeface="Cambria Math" panose="02040503050406030204" pitchFamily="18" charset="0"/>
                                <a:ea typeface="+mn-ea"/>
                                <a:cs typeface="+mn-cs"/>
                              </a:rPr>
                              <m:t>𝜽</m:t>
                            </m:r>
                          </m:e>
                          <m:sub>
                            <m:r>
                              <a:rPr lang="en-US" sz="1500" b="1" i="1" kern="1200">
                                <a:solidFill>
                                  <a:prstClr val="black"/>
                                </a:solidFill>
                                <a:latin typeface="Cambria Math" panose="02040503050406030204" pitchFamily="18" charset="0"/>
                                <a:ea typeface="+mn-ea"/>
                                <a:cs typeface="+mn-cs"/>
                              </a:rPr>
                              <m:t>𝒋</m:t>
                            </m:r>
                          </m:sub>
                        </m:sSub>
                      </m:den>
                    </m:f>
                  </m:oMath>
                </a14:m>
                <a:r>
                  <a:rPr lang="en-US" sz="1500" b="1" kern="1200" dirty="0">
                    <a:solidFill>
                      <a:prstClr val="black"/>
                    </a:solidFill>
                    <a:latin typeface="Century Schoolbook" panose="02040604050505020304"/>
                    <a:ea typeface="+mn-ea"/>
                    <a:cs typeface="+mn-cs"/>
                  </a:rPr>
                  <a:t>   for all j</a:t>
                </a:r>
              </a:p>
              <a:p>
                <a:pPr marL="600075" lvl="1" indent="-257175" defTabSz="685800">
                  <a:buClrTx/>
                  <a:buFont typeface="Arial" panose="020B0604020202020204" pitchFamily="34" charset="0"/>
                  <a:buChar char="•"/>
                  <a:defRPr/>
                </a:pPr>
                <a:endParaRPr lang="en-US" sz="1350" kern="1200" dirty="0">
                  <a:solidFill>
                    <a:prstClr val="black"/>
                  </a:solidFill>
                  <a:latin typeface="Century Schoolbook" panose="02040604050505020304"/>
                  <a:ea typeface="+mn-ea"/>
                  <a:cs typeface="+mn-cs"/>
                </a:endParaRPr>
              </a:p>
            </p:txBody>
          </p:sp>
        </mc:Choice>
        <mc:Fallback>
          <p:sp>
            <p:nvSpPr>
              <p:cNvPr id="4" name="TextBox 3"/>
              <p:cNvSpPr txBox="1">
                <a:spLocks noRot="1" noChangeAspect="1" noMove="1" noResize="1" noEditPoints="1" noAdjustHandles="1" noChangeArrowheads="1" noChangeShapeType="1" noTextEdit="1"/>
              </p:cNvSpPr>
              <p:nvPr/>
            </p:nvSpPr>
            <p:spPr>
              <a:xfrm>
                <a:off x="704022" y="1983878"/>
                <a:ext cx="5152373" cy="1151726"/>
              </a:xfrm>
              <a:prstGeom prst="rect">
                <a:avLst/>
              </a:prstGeom>
              <a:blipFill>
                <a:blip r:embed="rId2"/>
                <a:stretch>
                  <a:fillRect l="-473" t="-529"/>
                </a:stretch>
              </a:blipFill>
            </p:spPr>
            <p:txBody>
              <a:bodyPr/>
              <a:lstStyle/>
              <a:p>
                <a:r>
                  <a:rPr lang="en-IN">
                    <a:noFill/>
                  </a:rPr>
                  <a:t> </a:t>
                </a: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2599" y="1559616"/>
            <a:ext cx="2119859"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pPr defTabSz="685800">
              <a:buClrTx/>
              <a:defRPr/>
            </a:pPr>
            <a:fld id="{2C7DD252-A74E-4E8E-A6B4-FCD6DE8F900F}" type="slidenum">
              <a:rPr lang="en-IN" sz="900" kern="1200">
                <a:solidFill>
                  <a:prstClr val="black">
                    <a:tint val="75000"/>
                  </a:prstClr>
                </a:solidFill>
                <a:latin typeface="Century Schoolbook" panose="02040604050505020304"/>
                <a:ea typeface="+mn-ea"/>
                <a:cs typeface="+mn-cs"/>
              </a:rPr>
              <a:pPr defTabSz="685800">
                <a:buClrTx/>
                <a:defRPr/>
              </a:pPr>
              <a:t>52</a:t>
            </a:fld>
            <a:endParaRPr lang="en-IN" sz="900" kern="1200">
              <a:solidFill>
                <a:prstClr val="black">
                  <a:tint val="75000"/>
                </a:prstClr>
              </a:solidFill>
              <a:latin typeface="Century Schoolbook" panose="02040604050505020304"/>
              <a:ea typeface="+mn-ea"/>
              <a:cs typeface="+mn-cs"/>
            </a:endParaRPr>
          </a:p>
        </p:txBody>
      </p:sp>
    </p:spTree>
    <p:extLst>
      <p:ext uri="{BB962C8B-B14F-4D97-AF65-F5344CB8AC3E}">
        <p14:creationId xmlns:p14="http://schemas.microsoft.com/office/powerpoint/2010/main" val="34528095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a:xfrm>
            <a:off x="1070069" y="3968482"/>
            <a:ext cx="1428086" cy="3837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8" name="Rounded Rectangle 47"/>
          <p:cNvSpPr/>
          <p:nvPr/>
        </p:nvSpPr>
        <p:spPr>
          <a:xfrm>
            <a:off x="1011880" y="3317327"/>
            <a:ext cx="1450832" cy="44331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7" name="Rounded Rectangle 46"/>
          <p:cNvSpPr/>
          <p:nvPr/>
        </p:nvSpPr>
        <p:spPr>
          <a:xfrm>
            <a:off x="1070069" y="3317327"/>
            <a:ext cx="620972" cy="44331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38" name="Rounded Rectangle 37"/>
          <p:cNvSpPr/>
          <p:nvPr/>
        </p:nvSpPr>
        <p:spPr>
          <a:xfrm>
            <a:off x="1070069" y="2793293"/>
            <a:ext cx="620972" cy="36853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4" name="Oval 3"/>
          <p:cNvSpPr/>
          <p:nvPr/>
        </p:nvSpPr>
        <p:spPr>
          <a:xfrm>
            <a:off x="1228155" y="805682"/>
            <a:ext cx="304800" cy="342900"/>
          </a:xfrm>
          <a:prstGeom prst="ellipse">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defTabSz="685800">
              <a:buClrTx/>
              <a:defRPr/>
            </a:pPr>
            <a:r>
              <a:rPr lang="en-US" sz="1200" kern="1200" dirty="0">
                <a:solidFill>
                  <a:srgbClr val="292934"/>
                </a:solidFill>
                <a:latin typeface="Arial"/>
              </a:rPr>
              <a:t>x</a:t>
            </a:r>
          </a:p>
        </p:txBody>
      </p:sp>
      <p:sp>
        <p:nvSpPr>
          <p:cNvPr id="5" name="Oval 4"/>
          <p:cNvSpPr/>
          <p:nvPr/>
        </p:nvSpPr>
        <p:spPr>
          <a:xfrm>
            <a:off x="2345755" y="805682"/>
            <a:ext cx="304800" cy="342900"/>
          </a:xfrm>
          <a:prstGeom prst="ellipse">
            <a:avLst/>
          </a:prstGeom>
          <a:solidFill>
            <a:schemeClr val="accent5">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685800">
              <a:buClrTx/>
              <a:defRPr/>
            </a:pPr>
            <a:r>
              <a:rPr lang="en-US" sz="1200" kern="1200" dirty="0">
                <a:solidFill>
                  <a:srgbClr val="292934"/>
                </a:solidFill>
                <a:latin typeface="Arial"/>
              </a:rPr>
              <a:t>1</a:t>
            </a:r>
          </a:p>
        </p:txBody>
      </p:sp>
      <p:sp>
        <p:nvSpPr>
          <p:cNvPr id="6" name="Oval 5"/>
          <p:cNvSpPr/>
          <p:nvPr/>
        </p:nvSpPr>
        <p:spPr>
          <a:xfrm>
            <a:off x="3514155" y="805682"/>
            <a:ext cx="304800" cy="342900"/>
          </a:xfrm>
          <a:prstGeom prst="ellipse">
            <a:avLst/>
          </a:prstGeom>
          <a:solidFill>
            <a:schemeClr val="accent5">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685800">
              <a:buClrTx/>
              <a:defRPr/>
            </a:pPr>
            <a:r>
              <a:rPr lang="en-US" sz="1200" kern="1200" dirty="0">
                <a:solidFill>
                  <a:srgbClr val="292934"/>
                </a:solidFill>
                <a:latin typeface="Arial"/>
              </a:rPr>
              <a:t>2</a:t>
            </a:r>
          </a:p>
        </p:txBody>
      </p:sp>
      <p:sp>
        <p:nvSpPr>
          <p:cNvPr id="7" name="Oval 6"/>
          <p:cNvSpPr/>
          <p:nvPr/>
        </p:nvSpPr>
        <p:spPr>
          <a:xfrm>
            <a:off x="4733355" y="805682"/>
            <a:ext cx="304800" cy="342900"/>
          </a:xfrm>
          <a:prstGeom prst="ellipse">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algn="ctr" defTabSz="685800">
              <a:buClrTx/>
              <a:defRPr/>
            </a:pPr>
            <a:r>
              <a:rPr lang="en-US" sz="1200" kern="1200" dirty="0">
                <a:solidFill>
                  <a:srgbClr val="292934"/>
                </a:solidFill>
                <a:latin typeface="Arial"/>
              </a:rPr>
              <a:t>3</a:t>
            </a:r>
          </a:p>
        </p:txBody>
      </p:sp>
      <p:cxnSp>
        <p:nvCxnSpPr>
          <p:cNvPr id="8" name="Straight Arrow Connector 7"/>
          <p:cNvCxnSpPr>
            <a:stCxn id="7" idx="6"/>
          </p:cNvCxnSpPr>
          <p:nvPr/>
        </p:nvCxnSpPr>
        <p:spPr>
          <a:xfrm flipV="1">
            <a:off x="5038156" y="977133"/>
            <a:ext cx="558800"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6" idx="6"/>
            <a:endCxn id="7" idx="2"/>
          </p:cNvCxnSpPr>
          <p:nvPr/>
        </p:nvCxnSpPr>
        <p:spPr>
          <a:xfrm>
            <a:off x="3818955" y="977132"/>
            <a:ext cx="914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a:stCxn id="5" idx="6"/>
            <a:endCxn id="6" idx="2"/>
          </p:cNvCxnSpPr>
          <p:nvPr/>
        </p:nvCxnSpPr>
        <p:spPr>
          <a:xfrm>
            <a:off x="2650556" y="977132"/>
            <a:ext cx="863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6"/>
            <a:endCxn id="5" idx="2"/>
          </p:cNvCxnSpPr>
          <p:nvPr/>
        </p:nvCxnSpPr>
        <p:spPr>
          <a:xfrm>
            <a:off x="1532956" y="977132"/>
            <a:ext cx="812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1792670" y="690265"/>
                <a:ext cx="432106"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𝑤</m:t>
                          </m:r>
                        </m:e>
                        <m:sub>
                          <m:r>
                            <a:rPr lang="en-US" sz="1350" i="1" kern="1200">
                              <a:solidFill>
                                <a:srgbClr val="292934"/>
                              </a:solidFill>
                              <a:latin typeface="Cambria Math"/>
                              <a:ea typeface="+mn-ea"/>
                              <a:cs typeface="+mn-cs"/>
                            </a:rPr>
                            <m:t>1</m:t>
                          </m:r>
                        </m:sub>
                      </m:sSub>
                    </m:oMath>
                  </m:oMathPara>
                </a14:m>
                <a:endParaRPr lang="en-US" sz="1350" kern="1200" dirty="0">
                  <a:solidFill>
                    <a:srgbClr val="292934"/>
                  </a:solidFill>
                  <a:ea typeface="+mn-ea"/>
                  <a:cs typeface="+mn-cs"/>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792670" y="690265"/>
                <a:ext cx="432106" cy="300082"/>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935670" y="690799"/>
                <a:ext cx="436145"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𝑤</m:t>
                          </m:r>
                        </m:e>
                        <m:sub>
                          <m:r>
                            <a:rPr lang="en-US" sz="1350" i="1" kern="1200">
                              <a:solidFill>
                                <a:srgbClr val="292934"/>
                              </a:solidFill>
                              <a:latin typeface="Cambria Math"/>
                              <a:ea typeface="+mn-ea"/>
                              <a:cs typeface="+mn-cs"/>
                            </a:rPr>
                            <m:t>2</m:t>
                          </m:r>
                        </m:sub>
                      </m:sSub>
                    </m:oMath>
                  </m:oMathPara>
                </a14:m>
                <a:endParaRPr lang="en-US" sz="1350" kern="1200" dirty="0">
                  <a:solidFill>
                    <a:srgbClr val="292934"/>
                  </a:solidFill>
                  <a:ea typeface="+mn-ea"/>
                  <a:cs typeface="+mn-cs"/>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935670" y="690799"/>
                <a:ext cx="436145" cy="30008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128081" y="689682"/>
                <a:ext cx="436145"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𝑤</m:t>
                          </m:r>
                        </m:e>
                        <m:sub>
                          <m:r>
                            <a:rPr lang="en-US" sz="1350" i="1" kern="1200">
                              <a:solidFill>
                                <a:srgbClr val="292934"/>
                              </a:solidFill>
                              <a:latin typeface="Cambria Math"/>
                              <a:ea typeface="+mn-ea"/>
                              <a:cs typeface="+mn-cs"/>
                            </a:rPr>
                            <m:t>3</m:t>
                          </m:r>
                        </m:sub>
                      </m:sSub>
                    </m:oMath>
                  </m:oMathPara>
                </a14:m>
                <a:endParaRPr lang="en-US" sz="1350" kern="1200" dirty="0">
                  <a:solidFill>
                    <a:srgbClr val="292934"/>
                  </a:solidFill>
                  <a:ea typeface="+mn-ea"/>
                  <a:cs typeface="+mn-cs"/>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128081" y="689682"/>
                <a:ext cx="436145" cy="300082"/>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357184" y="517699"/>
                <a:ext cx="397096"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𝑏</m:t>
                          </m:r>
                        </m:e>
                        <m:sub>
                          <m:r>
                            <a:rPr lang="en-US" sz="1350" i="1" kern="1200">
                              <a:solidFill>
                                <a:srgbClr val="292934"/>
                              </a:solidFill>
                              <a:latin typeface="Cambria Math"/>
                              <a:ea typeface="+mn-ea"/>
                              <a:cs typeface="+mn-cs"/>
                            </a:rPr>
                            <m:t>1</m:t>
                          </m:r>
                        </m:sub>
                      </m:sSub>
                    </m:oMath>
                  </m:oMathPara>
                </a14:m>
                <a:endParaRPr lang="en-US" sz="1350" kern="1200" dirty="0">
                  <a:solidFill>
                    <a:srgbClr val="292934"/>
                  </a:solidFill>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357184" y="517699"/>
                <a:ext cx="397096" cy="30008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549994" y="519932"/>
                <a:ext cx="401135"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𝑏</m:t>
                          </m:r>
                        </m:e>
                        <m:sub>
                          <m:r>
                            <a:rPr lang="en-US" sz="1350" i="1" kern="1200">
                              <a:solidFill>
                                <a:srgbClr val="292934"/>
                              </a:solidFill>
                              <a:latin typeface="Cambria Math"/>
                              <a:ea typeface="+mn-ea"/>
                              <a:cs typeface="+mn-cs"/>
                            </a:rPr>
                            <m:t>2</m:t>
                          </m:r>
                        </m:sub>
                      </m:sSub>
                    </m:oMath>
                  </m:oMathPara>
                </a14:m>
                <a:endParaRPr lang="en-US" sz="1350" kern="1200" dirty="0">
                  <a:solidFill>
                    <a:srgbClr val="292934"/>
                  </a:solidFill>
                  <a:ea typeface="+mn-ea"/>
                  <a:cs typeface="+mn-cs"/>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549994" y="519932"/>
                <a:ext cx="401135" cy="300082"/>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766416" y="519932"/>
                <a:ext cx="401135"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𝑏</m:t>
                          </m:r>
                        </m:e>
                        <m:sub>
                          <m:r>
                            <a:rPr lang="en-US" sz="1350" i="1" kern="1200">
                              <a:solidFill>
                                <a:srgbClr val="292934"/>
                              </a:solidFill>
                              <a:latin typeface="Cambria Math"/>
                              <a:ea typeface="+mn-ea"/>
                              <a:cs typeface="+mn-cs"/>
                            </a:rPr>
                            <m:t>3</m:t>
                          </m:r>
                        </m:sub>
                      </m:sSub>
                    </m:oMath>
                  </m:oMathPara>
                </a14:m>
                <a:endParaRPr lang="en-US" sz="1350" kern="1200" dirty="0">
                  <a:solidFill>
                    <a:srgbClr val="292934"/>
                  </a:solidFill>
                  <a:ea typeface="+mn-ea"/>
                  <a:cs typeface="+mn-cs"/>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766416" y="519932"/>
                <a:ext cx="401135" cy="300082"/>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698555" y="828207"/>
                <a:ext cx="1115562" cy="300082"/>
              </a:xfrm>
              <a:prstGeom prst="rect">
                <a:avLst/>
              </a:prstGeom>
              <a:noFill/>
            </p:spPr>
            <p:txBody>
              <a:bodyPr wrap="none" rtlCol="0">
                <a:spAutoFit/>
              </a:bodyPr>
              <a:lstStyle/>
              <a:p>
                <a:pPr defTabSz="685800">
                  <a:buClrTx/>
                  <a:defRPr/>
                </a:pPr>
                <a14:m>
                  <m:oMath xmlns:m="http://schemas.openxmlformats.org/officeDocument/2006/math">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𝑂</m:t>
                        </m:r>
                      </m:e>
                      <m:sub>
                        <m:r>
                          <a:rPr lang="en-US" sz="1350" i="1" kern="1200">
                            <a:solidFill>
                              <a:srgbClr val="292934"/>
                            </a:solidFill>
                            <a:latin typeface="Cambria Math"/>
                            <a:ea typeface="+mn-ea"/>
                            <a:cs typeface="+mn-cs"/>
                          </a:rPr>
                          <m:t>3</m:t>
                        </m:r>
                      </m:sub>
                    </m:sSub>
                  </m:oMath>
                </a14:m>
                <a:r>
                  <a:rPr lang="en-US" sz="1350" kern="1200" dirty="0">
                    <a:solidFill>
                      <a:srgbClr val="292934"/>
                    </a:solidFill>
                    <a:ea typeface="+mn-ea"/>
                    <a:cs typeface="+mn-cs"/>
                  </a:rPr>
                  <a:t>   (output)</a:t>
                </a:r>
              </a:p>
            </p:txBody>
          </p:sp>
        </mc:Choice>
        <mc:Fallback xmlns="">
          <p:sp>
            <p:nvSpPr>
              <p:cNvPr id="18" name="TextBox 17"/>
              <p:cNvSpPr txBox="1">
                <a:spLocks noRot="1" noChangeAspect="1" noMove="1" noResize="1" noEditPoints="1" noAdjustHandles="1" noChangeArrowheads="1" noChangeShapeType="1" noTextEdit="1"/>
              </p:cNvSpPr>
              <p:nvPr/>
            </p:nvSpPr>
            <p:spPr>
              <a:xfrm>
                <a:off x="5698555" y="828207"/>
                <a:ext cx="1115562" cy="300082"/>
              </a:xfrm>
              <a:prstGeom prst="rect">
                <a:avLst/>
              </a:prstGeom>
              <a:blipFill>
                <a:blip r:embed="rId8"/>
                <a:stretch>
                  <a:fillRect t="-4082" b="-2040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704405" y="1260649"/>
                <a:ext cx="1424685"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𝐼</m:t>
                          </m:r>
                        </m:e>
                        <m:sub>
                          <m:r>
                            <a:rPr lang="en-US" sz="1350" i="1" kern="1200">
                              <a:solidFill>
                                <a:srgbClr val="292934"/>
                              </a:solidFill>
                              <a:latin typeface="Cambria Math"/>
                              <a:ea typeface="+mn-ea"/>
                              <a:cs typeface="+mn-cs"/>
                            </a:rPr>
                            <m:t>1</m:t>
                          </m:r>
                        </m:sub>
                      </m:sSub>
                      <m:r>
                        <a:rPr lang="en-US" sz="1350"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m:rPr>
                              <m:sty m:val="p"/>
                            </m:rPr>
                            <a:rPr lang="en-US" sz="1350" kern="1200">
                              <a:solidFill>
                                <a:srgbClr val="292934"/>
                              </a:solidFill>
                              <a:latin typeface="Cambria Math"/>
                              <a:ea typeface="+mn-ea"/>
                              <a:cs typeface="+mn-cs"/>
                            </a:rPr>
                            <m:t>w</m:t>
                          </m:r>
                        </m:e>
                        <m:sub>
                          <m:r>
                            <a:rPr lang="en-US" sz="1350" kern="1200">
                              <a:solidFill>
                                <a:srgbClr val="292934"/>
                              </a:solidFill>
                              <a:latin typeface="Cambria Math"/>
                              <a:ea typeface="+mn-ea"/>
                              <a:cs typeface="+mn-cs"/>
                            </a:rPr>
                            <m:t>1</m:t>
                          </m:r>
                        </m:sub>
                      </m:sSub>
                      <m:r>
                        <a:rPr lang="en-US" sz="1350" kern="1200">
                          <a:solidFill>
                            <a:srgbClr val="292934"/>
                          </a:solidFill>
                          <a:latin typeface="Cambria Math"/>
                          <a:ea typeface="+mn-ea"/>
                          <a:cs typeface="+mn-cs"/>
                        </a:rPr>
                        <m:t>∗</m:t>
                      </m:r>
                      <m:r>
                        <m:rPr>
                          <m:sty m:val="p"/>
                        </m:rPr>
                        <a:rPr lang="en-US" sz="1350" kern="1200">
                          <a:solidFill>
                            <a:srgbClr val="292934"/>
                          </a:solidFill>
                          <a:latin typeface="Cambria Math"/>
                          <a:ea typeface="+mn-ea"/>
                          <a:cs typeface="+mn-cs"/>
                        </a:rPr>
                        <m:t>x</m:t>
                      </m:r>
                      <m:r>
                        <a:rPr lang="en-US" sz="1350"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m:rPr>
                              <m:sty m:val="p"/>
                            </m:rPr>
                            <a:rPr lang="en-US" sz="1350" kern="1200">
                              <a:solidFill>
                                <a:srgbClr val="292934"/>
                              </a:solidFill>
                              <a:latin typeface="Cambria Math"/>
                              <a:ea typeface="+mn-ea"/>
                              <a:cs typeface="+mn-cs"/>
                            </a:rPr>
                            <m:t>b</m:t>
                          </m:r>
                        </m:e>
                        <m:sub>
                          <m:r>
                            <a:rPr lang="en-US" sz="1350" kern="1200">
                              <a:solidFill>
                                <a:srgbClr val="292934"/>
                              </a:solidFill>
                              <a:latin typeface="Cambria Math"/>
                              <a:ea typeface="+mn-ea"/>
                              <a:cs typeface="+mn-cs"/>
                            </a:rPr>
                            <m:t>1</m:t>
                          </m:r>
                        </m:sub>
                      </m:sSub>
                    </m:oMath>
                  </m:oMathPara>
                </a14:m>
                <a:endParaRPr lang="en-US" sz="1350" kern="1200" dirty="0">
                  <a:solidFill>
                    <a:srgbClr val="292934"/>
                  </a:solidFill>
                  <a:ea typeface="+mn-ea"/>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704405" y="1260649"/>
                <a:ext cx="1424685" cy="300082"/>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701024" y="1548631"/>
                <a:ext cx="1021433"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𝑂</m:t>
                          </m:r>
                        </m:e>
                        <m:sub>
                          <m:r>
                            <a:rPr lang="en-US" sz="1350" i="1" kern="1200">
                              <a:solidFill>
                                <a:srgbClr val="292934"/>
                              </a:solidFill>
                              <a:latin typeface="Cambria Math"/>
                              <a:ea typeface="+mn-ea"/>
                              <a:cs typeface="+mn-cs"/>
                            </a:rPr>
                            <m:t>1</m:t>
                          </m:r>
                        </m:sub>
                      </m:sSub>
                      <m:r>
                        <a:rPr lang="en-US" sz="1350" i="1" kern="1200">
                          <a:solidFill>
                            <a:srgbClr val="292934"/>
                          </a:solidFill>
                          <a:latin typeface="Cambria Math"/>
                          <a:ea typeface="+mn-ea"/>
                          <a:cs typeface="+mn-cs"/>
                        </a:rPr>
                        <m:t>=</m:t>
                      </m:r>
                      <m:r>
                        <a:rPr lang="en-US" sz="1350" i="1" kern="1200">
                          <a:solidFill>
                            <a:srgbClr val="292934"/>
                          </a:solidFill>
                          <a:latin typeface="Cambria Math"/>
                          <a:ea typeface="+mn-ea"/>
                          <a:cs typeface="+mn-cs"/>
                        </a:rPr>
                        <m:t>𝑓</m:t>
                      </m:r>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𝐼</m:t>
                          </m:r>
                        </m:e>
                        <m:sub>
                          <m:r>
                            <a:rPr lang="en-US" sz="1350" i="1" kern="1200">
                              <a:solidFill>
                                <a:srgbClr val="292934"/>
                              </a:solidFill>
                              <a:latin typeface="Cambria Math"/>
                              <a:ea typeface="+mn-ea"/>
                              <a:cs typeface="+mn-cs"/>
                            </a:rPr>
                            <m:t>1</m:t>
                          </m:r>
                        </m:sub>
                      </m:sSub>
                      <m:r>
                        <a:rPr lang="en-US" sz="1350" i="1" kern="1200">
                          <a:solidFill>
                            <a:srgbClr val="292934"/>
                          </a:solidFill>
                          <a:latin typeface="Cambria Math"/>
                          <a:ea typeface="+mn-ea"/>
                          <a:cs typeface="+mn-cs"/>
                        </a:rPr>
                        <m:t>)</m:t>
                      </m:r>
                    </m:oMath>
                  </m:oMathPara>
                </a14:m>
                <a:endParaRPr lang="en-US" sz="1350" kern="1200" dirty="0">
                  <a:solidFill>
                    <a:srgbClr val="292934"/>
                  </a:solidFill>
                  <a:ea typeface="+mn-ea"/>
                  <a:cs typeface="+mn-cs"/>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701024" y="1548631"/>
                <a:ext cx="1021433" cy="300082"/>
              </a:xfrm>
              <a:prstGeom prst="rect">
                <a:avLst/>
              </a:prstGeom>
              <a:blipFill>
                <a:blip r:embed="rId10"/>
                <a:stretch>
                  <a:fillRect b="-1020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018856" y="1262882"/>
                <a:ext cx="1683602"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𝐼</m:t>
                          </m:r>
                        </m:e>
                        <m:sub>
                          <m:r>
                            <a:rPr lang="en-US" sz="1350" i="1" kern="1200">
                              <a:solidFill>
                                <a:srgbClr val="292934"/>
                              </a:solidFill>
                              <a:latin typeface="Cambria Math"/>
                              <a:ea typeface="+mn-ea"/>
                              <a:cs typeface="+mn-cs"/>
                            </a:rPr>
                            <m:t>2</m:t>
                          </m:r>
                        </m:sub>
                      </m:sSub>
                      <m:r>
                        <a:rPr lang="en-US" sz="1350"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m:rPr>
                              <m:sty m:val="p"/>
                            </m:rPr>
                            <a:rPr lang="en-US" sz="1350" kern="1200">
                              <a:solidFill>
                                <a:srgbClr val="292934"/>
                              </a:solidFill>
                              <a:latin typeface="Cambria Math"/>
                              <a:ea typeface="+mn-ea"/>
                              <a:cs typeface="+mn-cs"/>
                            </a:rPr>
                            <m:t>w</m:t>
                          </m:r>
                        </m:e>
                        <m:sub>
                          <m:r>
                            <a:rPr lang="en-US" sz="1350" kern="1200">
                              <a:solidFill>
                                <a:srgbClr val="292934"/>
                              </a:solidFill>
                              <a:latin typeface="Cambria Math"/>
                              <a:ea typeface="+mn-ea"/>
                              <a:cs typeface="+mn-cs"/>
                            </a:rPr>
                            <m:t>2</m:t>
                          </m:r>
                        </m:sub>
                      </m:sSub>
                      <m:r>
                        <a:rPr lang="en-US" sz="1350"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kern="1200">
                              <a:solidFill>
                                <a:srgbClr val="292934"/>
                              </a:solidFill>
                              <a:latin typeface="Cambria Math"/>
                              <a:ea typeface="+mn-ea"/>
                              <a:cs typeface="+mn-cs"/>
                            </a:rPr>
                            <m:t> </m:t>
                          </m:r>
                          <m:r>
                            <m:rPr>
                              <m:sty m:val="p"/>
                            </m:rPr>
                            <a:rPr lang="en-US" sz="1350" kern="1200">
                              <a:solidFill>
                                <a:srgbClr val="292934"/>
                              </a:solidFill>
                              <a:latin typeface="Cambria Math"/>
                              <a:ea typeface="+mn-ea"/>
                              <a:cs typeface="+mn-cs"/>
                            </a:rPr>
                            <m:t>f</m:t>
                          </m:r>
                          <m:r>
                            <a:rPr lang="en-US" sz="1350" kern="1200">
                              <a:solidFill>
                                <a:srgbClr val="292934"/>
                              </a:solidFill>
                              <a:latin typeface="Cambria Math"/>
                              <a:ea typeface="+mn-ea"/>
                              <a:cs typeface="+mn-cs"/>
                            </a:rPr>
                            <m:t>(</m:t>
                          </m:r>
                          <m:r>
                            <m:rPr>
                              <m:sty m:val="p"/>
                            </m:rPr>
                            <a:rPr lang="en-US" sz="1350" kern="1200">
                              <a:solidFill>
                                <a:srgbClr val="292934"/>
                              </a:solidFill>
                              <a:latin typeface="Cambria Math"/>
                              <a:ea typeface="+mn-ea"/>
                              <a:cs typeface="+mn-cs"/>
                            </a:rPr>
                            <m:t>I</m:t>
                          </m:r>
                        </m:e>
                        <m:sub>
                          <m:r>
                            <a:rPr lang="en-US" sz="1350" kern="1200">
                              <a:solidFill>
                                <a:srgbClr val="292934"/>
                              </a:solidFill>
                              <a:latin typeface="Cambria Math"/>
                              <a:ea typeface="+mn-ea"/>
                              <a:cs typeface="+mn-cs"/>
                            </a:rPr>
                            <m:t>1</m:t>
                          </m:r>
                        </m:sub>
                      </m:sSub>
                      <m:r>
                        <a:rPr lang="en-US" sz="1350"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m:rPr>
                              <m:sty m:val="p"/>
                            </m:rPr>
                            <a:rPr lang="en-US" sz="1350" kern="1200">
                              <a:solidFill>
                                <a:srgbClr val="292934"/>
                              </a:solidFill>
                              <a:latin typeface="Cambria Math"/>
                              <a:ea typeface="+mn-ea"/>
                              <a:cs typeface="+mn-cs"/>
                            </a:rPr>
                            <m:t>b</m:t>
                          </m:r>
                        </m:e>
                        <m:sub>
                          <m:r>
                            <a:rPr lang="en-US" sz="1350" kern="1200">
                              <a:solidFill>
                                <a:srgbClr val="292934"/>
                              </a:solidFill>
                              <a:latin typeface="Cambria Math"/>
                              <a:ea typeface="+mn-ea"/>
                              <a:cs typeface="+mn-cs"/>
                            </a:rPr>
                            <m:t>2</m:t>
                          </m:r>
                        </m:sub>
                      </m:sSub>
                    </m:oMath>
                  </m:oMathPara>
                </a14:m>
                <a:endParaRPr lang="en-US" sz="1350" kern="1200" dirty="0">
                  <a:solidFill>
                    <a:srgbClr val="292934"/>
                  </a:solidFill>
                  <a:ea typeface="+mn-ea"/>
                  <a:cs typeface="+mn-cs"/>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3018856" y="1262882"/>
                <a:ext cx="1683602" cy="300082"/>
              </a:xfrm>
              <a:prstGeom prst="rect">
                <a:avLst/>
              </a:prstGeom>
              <a:blipFill>
                <a:blip r:embed="rId11"/>
                <a:stretch>
                  <a:fillRect b="-1020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018855" y="1548632"/>
                <a:ext cx="1029513"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𝑂</m:t>
                          </m:r>
                        </m:e>
                        <m:sub>
                          <m:r>
                            <a:rPr lang="en-US" sz="1350" i="1" kern="1200">
                              <a:solidFill>
                                <a:srgbClr val="292934"/>
                              </a:solidFill>
                              <a:latin typeface="Cambria Math"/>
                              <a:ea typeface="+mn-ea"/>
                              <a:cs typeface="+mn-cs"/>
                            </a:rPr>
                            <m:t>2</m:t>
                          </m:r>
                        </m:sub>
                      </m:sSub>
                      <m:r>
                        <a:rPr lang="en-US" sz="1350" i="1" kern="1200">
                          <a:solidFill>
                            <a:srgbClr val="292934"/>
                          </a:solidFill>
                          <a:latin typeface="Cambria Math"/>
                          <a:ea typeface="+mn-ea"/>
                          <a:cs typeface="+mn-cs"/>
                        </a:rPr>
                        <m:t>=</m:t>
                      </m:r>
                      <m:r>
                        <a:rPr lang="en-US" sz="1350" i="1" kern="1200">
                          <a:solidFill>
                            <a:srgbClr val="292934"/>
                          </a:solidFill>
                          <a:latin typeface="Cambria Math"/>
                          <a:ea typeface="+mn-ea"/>
                          <a:cs typeface="+mn-cs"/>
                        </a:rPr>
                        <m:t>𝑓</m:t>
                      </m:r>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𝐼</m:t>
                          </m:r>
                        </m:e>
                        <m:sub>
                          <m:r>
                            <a:rPr lang="en-US" sz="1350" i="1" kern="1200">
                              <a:solidFill>
                                <a:srgbClr val="292934"/>
                              </a:solidFill>
                              <a:latin typeface="Cambria Math"/>
                              <a:ea typeface="+mn-ea"/>
                              <a:cs typeface="+mn-cs"/>
                            </a:rPr>
                            <m:t>2</m:t>
                          </m:r>
                        </m:sub>
                      </m:sSub>
                      <m:r>
                        <a:rPr lang="en-US" sz="1350" i="1" kern="1200">
                          <a:solidFill>
                            <a:srgbClr val="292934"/>
                          </a:solidFill>
                          <a:latin typeface="Cambria Math"/>
                          <a:ea typeface="+mn-ea"/>
                          <a:cs typeface="+mn-cs"/>
                        </a:rPr>
                        <m:t>)</m:t>
                      </m:r>
                    </m:oMath>
                  </m:oMathPara>
                </a14:m>
                <a:endParaRPr lang="en-US" sz="1350" kern="1200" dirty="0">
                  <a:solidFill>
                    <a:srgbClr val="292934"/>
                  </a:solidFill>
                  <a:ea typeface="+mn-ea"/>
                  <a:cs typeface="+mn-cs"/>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018855" y="1548632"/>
                <a:ext cx="1029513" cy="300082"/>
              </a:xfrm>
              <a:prstGeom prst="rect">
                <a:avLst/>
              </a:prstGeom>
              <a:blipFill>
                <a:blip r:embed="rId12"/>
                <a:stretch>
                  <a:fillRect b="-1020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702310" y="1262882"/>
                <a:ext cx="1733873"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𝐼</m:t>
                          </m:r>
                        </m:e>
                        <m:sub>
                          <m:r>
                            <a:rPr lang="en-US" sz="1350" i="1" kern="1200">
                              <a:solidFill>
                                <a:srgbClr val="292934"/>
                              </a:solidFill>
                              <a:latin typeface="Cambria Math"/>
                              <a:ea typeface="+mn-ea"/>
                              <a:cs typeface="+mn-cs"/>
                            </a:rPr>
                            <m:t>3</m:t>
                          </m:r>
                        </m:sub>
                      </m:sSub>
                      <m:r>
                        <a:rPr lang="en-US" sz="1350"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m:rPr>
                              <m:sty m:val="p"/>
                            </m:rPr>
                            <a:rPr lang="en-US" sz="1350" kern="1200">
                              <a:solidFill>
                                <a:srgbClr val="292934"/>
                              </a:solidFill>
                              <a:latin typeface="Cambria Math"/>
                              <a:ea typeface="+mn-ea"/>
                              <a:cs typeface="+mn-cs"/>
                            </a:rPr>
                            <m:t>w</m:t>
                          </m:r>
                        </m:e>
                        <m:sub>
                          <m:r>
                            <a:rPr lang="en-US" sz="1350" kern="1200">
                              <a:solidFill>
                                <a:srgbClr val="292934"/>
                              </a:solidFill>
                              <a:latin typeface="Cambria Math"/>
                              <a:ea typeface="+mn-ea"/>
                              <a:cs typeface="+mn-cs"/>
                            </a:rPr>
                            <m:t>3</m:t>
                          </m:r>
                        </m:sub>
                      </m:sSub>
                      <m:r>
                        <a:rPr lang="en-US" sz="1350" kern="1200">
                          <a:solidFill>
                            <a:srgbClr val="292934"/>
                          </a:solidFill>
                          <a:latin typeface="Cambria Math"/>
                          <a:ea typeface="+mn-ea"/>
                          <a:cs typeface="+mn-cs"/>
                        </a:rPr>
                        <m:t>∗</m:t>
                      </m:r>
                      <m:r>
                        <a:rPr lang="en-US" sz="1350" i="1" kern="1200">
                          <a:solidFill>
                            <a:srgbClr val="292934"/>
                          </a:solidFill>
                          <a:latin typeface="Cambria Math"/>
                          <a:ea typeface="+mn-ea"/>
                          <a:cs typeface="+mn-cs"/>
                        </a:rPr>
                        <m:t>𝑓</m:t>
                      </m:r>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𝐼</m:t>
                          </m:r>
                        </m:e>
                        <m:sub>
                          <m:r>
                            <a:rPr lang="en-US" sz="1350" i="1" kern="1200">
                              <a:solidFill>
                                <a:srgbClr val="292934"/>
                              </a:solidFill>
                              <a:latin typeface="Cambria Math"/>
                              <a:ea typeface="+mn-ea"/>
                              <a:cs typeface="+mn-cs"/>
                            </a:rPr>
                            <m:t>2</m:t>
                          </m:r>
                        </m:sub>
                      </m:sSub>
                      <m:r>
                        <a:rPr lang="en-US" sz="1350" i="1" kern="1200">
                          <a:solidFill>
                            <a:srgbClr val="292934"/>
                          </a:solidFill>
                          <a:latin typeface="Cambria Math"/>
                          <a:ea typeface="+mn-ea"/>
                          <a:cs typeface="+mn-cs"/>
                        </a:rPr>
                        <m:t>)</m:t>
                      </m:r>
                      <m:r>
                        <a:rPr lang="en-US" sz="1350"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m:rPr>
                              <m:sty m:val="p"/>
                            </m:rPr>
                            <a:rPr lang="en-US" sz="1350" kern="1200">
                              <a:solidFill>
                                <a:srgbClr val="292934"/>
                              </a:solidFill>
                              <a:latin typeface="Cambria Math"/>
                              <a:ea typeface="+mn-ea"/>
                              <a:cs typeface="+mn-cs"/>
                            </a:rPr>
                            <m:t>b</m:t>
                          </m:r>
                        </m:e>
                        <m:sub>
                          <m:r>
                            <a:rPr lang="en-US" sz="1350" kern="1200">
                              <a:solidFill>
                                <a:srgbClr val="292934"/>
                              </a:solidFill>
                              <a:latin typeface="Cambria Math"/>
                              <a:ea typeface="+mn-ea"/>
                              <a:cs typeface="+mn-cs"/>
                            </a:rPr>
                            <m:t>3</m:t>
                          </m:r>
                        </m:sub>
                      </m:sSub>
                    </m:oMath>
                  </m:oMathPara>
                </a14:m>
                <a:endParaRPr lang="en-US" sz="1350" kern="1200" dirty="0">
                  <a:solidFill>
                    <a:srgbClr val="292934"/>
                  </a:solidFill>
                  <a:ea typeface="+mn-ea"/>
                  <a:cs typeface="+mn-cs"/>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702310" y="1262882"/>
                <a:ext cx="1733873" cy="300082"/>
              </a:xfrm>
              <a:prstGeom prst="rect">
                <a:avLst/>
              </a:prstGeom>
              <a:blipFill>
                <a:blip r:embed="rId13"/>
                <a:stretch>
                  <a:fillRect b="-1020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4721991" y="1539990"/>
                <a:ext cx="1029513"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𝑂</m:t>
                          </m:r>
                        </m:e>
                        <m:sub>
                          <m:r>
                            <a:rPr lang="en-US" sz="1350" i="1" kern="1200">
                              <a:solidFill>
                                <a:srgbClr val="292934"/>
                              </a:solidFill>
                              <a:latin typeface="Cambria Math"/>
                              <a:ea typeface="+mn-ea"/>
                              <a:cs typeface="+mn-cs"/>
                            </a:rPr>
                            <m:t>3</m:t>
                          </m:r>
                        </m:sub>
                      </m:sSub>
                      <m:r>
                        <a:rPr lang="en-US" sz="1350" i="1" kern="1200">
                          <a:solidFill>
                            <a:srgbClr val="292934"/>
                          </a:solidFill>
                          <a:latin typeface="Cambria Math"/>
                          <a:ea typeface="+mn-ea"/>
                          <a:cs typeface="+mn-cs"/>
                        </a:rPr>
                        <m:t>=</m:t>
                      </m:r>
                      <m:r>
                        <a:rPr lang="en-US" sz="1350" i="1" kern="1200">
                          <a:solidFill>
                            <a:srgbClr val="292934"/>
                          </a:solidFill>
                          <a:latin typeface="Cambria Math"/>
                          <a:ea typeface="+mn-ea"/>
                          <a:cs typeface="+mn-cs"/>
                        </a:rPr>
                        <m:t>𝑓</m:t>
                      </m:r>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𝐼</m:t>
                          </m:r>
                        </m:e>
                        <m:sub>
                          <m:r>
                            <a:rPr lang="en-US" sz="1350" i="1" kern="1200">
                              <a:solidFill>
                                <a:srgbClr val="292934"/>
                              </a:solidFill>
                              <a:latin typeface="Cambria Math"/>
                              <a:ea typeface="+mn-ea"/>
                              <a:cs typeface="+mn-cs"/>
                            </a:rPr>
                            <m:t>3</m:t>
                          </m:r>
                        </m:sub>
                      </m:sSub>
                      <m:r>
                        <a:rPr lang="en-US" sz="1350" i="1" kern="1200">
                          <a:solidFill>
                            <a:srgbClr val="292934"/>
                          </a:solidFill>
                          <a:latin typeface="Cambria Math"/>
                          <a:ea typeface="+mn-ea"/>
                          <a:cs typeface="+mn-cs"/>
                        </a:rPr>
                        <m:t>)</m:t>
                      </m:r>
                    </m:oMath>
                  </m:oMathPara>
                </a14:m>
                <a:endParaRPr lang="en-US" sz="1350" kern="1200" dirty="0">
                  <a:solidFill>
                    <a:srgbClr val="292934"/>
                  </a:solidFill>
                  <a:ea typeface="+mn-ea"/>
                  <a:cs typeface="+mn-cs"/>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721991" y="1539990"/>
                <a:ext cx="1029513" cy="300082"/>
              </a:xfrm>
              <a:prstGeom prst="rect">
                <a:avLst/>
              </a:prstGeom>
              <a:blipFill>
                <a:blip r:embed="rId14"/>
                <a:stretch>
                  <a:fillRect b="-1020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395864" y="2003600"/>
                <a:ext cx="3285836" cy="320472"/>
              </a:xfrm>
              <a:prstGeom prst="rect">
                <a:avLst/>
              </a:prstGeom>
            </p:spPr>
            <p:txBody>
              <a:bodyPr wrap="none">
                <a:spAutoFit/>
              </a:bodyPr>
              <a:lstStyle/>
              <a:p>
                <a:pPr marL="214313" indent="-214313" defTabSz="685800">
                  <a:buClrTx/>
                  <a:buFont typeface="Arial" pitchFamily="34" charset="0"/>
                  <a:buChar char="•"/>
                  <a:defRPr/>
                </a:pPr>
                <a:r>
                  <a:rPr lang="en-US" sz="1200" kern="1200" dirty="0">
                    <a:solidFill>
                      <a:srgbClr val="292934"/>
                    </a:solidFill>
                    <a:ea typeface="+mn-ea"/>
                    <a:cs typeface="+mn-cs"/>
                  </a:rPr>
                  <a:t>Error/performance function:  </a:t>
                </a:r>
                <a14:m>
                  <m:oMath xmlns:m="http://schemas.openxmlformats.org/officeDocument/2006/math">
                    <m:r>
                      <a:rPr lang="en-US" sz="1050" i="1" kern="1200">
                        <a:solidFill>
                          <a:srgbClr val="292934"/>
                        </a:solidFill>
                        <a:latin typeface="Cambria Math"/>
                        <a:ea typeface="+mn-ea"/>
                        <a:cs typeface="+mn-cs"/>
                      </a:rPr>
                      <m:t>𝐸</m:t>
                    </m:r>
                    <m:r>
                      <a:rPr lang="en-US" sz="1050" i="1" kern="1200">
                        <a:solidFill>
                          <a:srgbClr val="292934"/>
                        </a:solidFill>
                        <a:latin typeface="Cambria Math"/>
                        <a:ea typeface="+mn-ea"/>
                        <a:cs typeface="+mn-cs"/>
                      </a:rPr>
                      <m:t>=</m:t>
                    </m:r>
                    <m:f>
                      <m:fPr>
                        <m:ctrlPr>
                          <a:rPr lang="en-US" sz="1050" i="1" kern="1200">
                            <a:solidFill>
                              <a:srgbClr val="292934"/>
                            </a:solidFill>
                            <a:latin typeface="Cambria Math" panose="02040503050406030204" pitchFamily="18" charset="0"/>
                            <a:ea typeface="+mn-ea"/>
                            <a:cs typeface="+mn-cs"/>
                          </a:rPr>
                        </m:ctrlPr>
                      </m:fPr>
                      <m:num>
                        <m:r>
                          <a:rPr lang="en-US" sz="1050" i="1" kern="1200">
                            <a:solidFill>
                              <a:srgbClr val="292934"/>
                            </a:solidFill>
                            <a:latin typeface="Cambria Math"/>
                            <a:ea typeface="+mn-ea"/>
                            <a:cs typeface="+mn-cs"/>
                          </a:rPr>
                          <m:t>1</m:t>
                        </m:r>
                      </m:num>
                      <m:den>
                        <m:r>
                          <a:rPr lang="en-US" sz="1050" i="1" kern="1200">
                            <a:solidFill>
                              <a:srgbClr val="292934"/>
                            </a:solidFill>
                            <a:latin typeface="Cambria Math"/>
                            <a:ea typeface="+mn-ea"/>
                            <a:cs typeface="+mn-cs"/>
                          </a:rPr>
                          <m:t>2</m:t>
                        </m:r>
                      </m:den>
                    </m:f>
                    <m:sSup>
                      <m:sSupPr>
                        <m:ctrlPr>
                          <a:rPr lang="en-US" sz="1050" i="1" kern="1200">
                            <a:solidFill>
                              <a:srgbClr val="292934"/>
                            </a:solidFill>
                            <a:latin typeface="Cambria Math" panose="02040503050406030204" pitchFamily="18" charset="0"/>
                            <a:ea typeface="+mn-ea"/>
                            <a:cs typeface="+mn-cs"/>
                          </a:rPr>
                        </m:ctrlPr>
                      </m:sSupPr>
                      <m:e>
                        <m:d>
                          <m:dPr>
                            <m:ctrlPr>
                              <a:rPr lang="en-US" sz="1050" i="1" kern="1200">
                                <a:solidFill>
                                  <a:srgbClr val="292934"/>
                                </a:solidFill>
                                <a:latin typeface="Cambria Math" panose="02040503050406030204" pitchFamily="18" charset="0"/>
                                <a:ea typeface="+mn-ea"/>
                                <a:cs typeface="+mn-cs"/>
                              </a:rPr>
                            </m:ctrlPr>
                          </m:dPr>
                          <m:e>
                            <m:sSub>
                              <m:sSubPr>
                                <m:ctrlPr>
                                  <a:rPr lang="en-US" sz="1200" i="1" kern="1200">
                                    <a:solidFill>
                                      <a:srgbClr val="292934"/>
                                    </a:solidFill>
                                    <a:latin typeface="Cambria Math" panose="02040503050406030204" pitchFamily="18" charset="0"/>
                                    <a:ea typeface="+mn-ea"/>
                                    <a:cs typeface="+mn-cs"/>
                                  </a:rPr>
                                </m:ctrlPr>
                              </m:sSubPr>
                              <m:e>
                                <m:r>
                                  <a:rPr lang="en-US" sz="1200" i="1" kern="1200">
                                    <a:solidFill>
                                      <a:srgbClr val="292934"/>
                                    </a:solidFill>
                                    <a:latin typeface="Cambria Math"/>
                                    <a:ea typeface="+mn-ea"/>
                                    <a:cs typeface="+mn-cs"/>
                                  </a:rPr>
                                  <m:t>𝑂</m:t>
                                </m:r>
                              </m:e>
                              <m:sub>
                                <m:r>
                                  <a:rPr lang="en-US" sz="1200" i="1" kern="1200">
                                    <a:solidFill>
                                      <a:srgbClr val="292934"/>
                                    </a:solidFill>
                                    <a:latin typeface="Cambria Math"/>
                                    <a:ea typeface="+mn-ea"/>
                                    <a:cs typeface="+mn-cs"/>
                                  </a:rPr>
                                  <m:t>3</m:t>
                                </m:r>
                              </m:sub>
                            </m:sSub>
                            <m:r>
                              <a:rPr lang="en-US" sz="1050" i="1" kern="1200">
                                <a:solidFill>
                                  <a:srgbClr val="292934"/>
                                </a:solidFill>
                                <a:latin typeface="Cambria Math"/>
                                <a:ea typeface="+mn-ea"/>
                                <a:cs typeface="+mn-cs"/>
                              </a:rPr>
                              <m:t>−</m:t>
                            </m:r>
                            <m:r>
                              <a:rPr lang="en-US" sz="1050" i="1" kern="1200">
                                <a:solidFill>
                                  <a:srgbClr val="292934"/>
                                </a:solidFill>
                                <a:latin typeface="Cambria Math"/>
                                <a:ea typeface="+mn-ea"/>
                                <a:cs typeface="+mn-cs"/>
                              </a:rPr>
                              <m:t>𝑦</m:t>
                            </m:r>
                          </m:e>
                        </m:d>
                      </m:e>
                      <m:sup>
                        <m:r>
                          <a:rPr lang="en-US" sz="1050" i="1" kern="1200">
                            <a:solidFill>
                              <a:srgbClr val="292934"/>
                            </a:solidFill>
                            <a:latin typeface="Cambria Math"/>
                            <a:ea typeface="+mn-ea"/>
                            <a:cs typeface="+mn-cs"/>
                          </a:rPr>
                          <m:t>2</m:t>
                        </m:r>
                      </m:sup>
                    </m:sSup>
                  </m:oMath>
                </a14:m>
                <a:endParaRPr lang="en-US" sz="1200" kern="1200" dirty="0">
                  <a:solidFill>
                    <a:srgbClr val="292934"/>
                  </a:solidFill>
                  <a:ea typeface="+mn-ea"/>
                  <a:cs typeface="+mn-cs"/>
                </a:endParaRPr>
              </a:p>
            </p:txBody>
          </p:sp>
        </mc:Choice>
        <mc:Fallback xmlns="">
          <p:sp>
            <p:nvSpPr>
              <p:cNvPr id="25" name="Rectangle 24"/>
              <p:cNvSpPr>
                <a:spLocks noRot="1" noChangeAspect="1" noMove="1" noResize="1" noEditPoints="1" noAdjustHandles="1" noChangeArrowheads="1" noChangeShapeType="1" noTextEdit="1"/>
              </p:cNvSpPr>
              <p:nvPr/>
            </p:nvSpPr>
            <p:spPr>
              <a:xfrm>
                <a:off x="395864" y="2003600"/>
                <a:ext cx="3285836" cy="320472"/>
              </a:xfrm>
              <a:prstGeom prst="rect">
                <a:avLst/>
              </a:prstGeom>
              <a:blipFill>
                <a:blip r:embed="rId15"/>
                <a:stretch>
                  <a:fillRect b="-3846"/>
                </a:stretch>
              </a:blipFill>
            </p:spPr>
            <p:txBody>
              <a:bodyPr/>
              <a:lstStyle/>
              <a:p>
                <a:r>
                  <a:rPr lang="en-IN">
                    <a:noFill/>
                  </a:rPr>
                  <a:t> </a:t>
                </a:r>
              </a:p>
            </p:txBody>
          </p:sp>
        </mc:Fallback>
      </mc:AlternateContent>
      <p:sp>
        <p:nvSpPr>
          <p:cNvPr id="26" name="TextBox 25"/>
          <p:cNvSpPr txBox="1"/>
          <p:nvPr/>
        </p:nvSpPr>
        <p:spPr>
          <a:xfrm>
            <a:off x="561031" y="2403649"/>
            <a:ext cx="1098378" cy="300082"/>
          </a:xfrm>
          <a:prstGeom prst="rect">
            <a:avLst/>
          </a:prstGeom>
          <a:noFill/>
        </p:spPr>
        <p:txBody>
          <a:bodyPr wrap="none" rtlCol="0">
            <a:spAutoFit/>
          </a:bodyPr>
          <a:lstStyle/>
          <a:p>
            <a:pPr defTabSz="685800">
              <a:buClrTx/>
              <a:defRPr/>
            </a:pPr>
            <a:r>
              <a:rPr lang="en-US" sz="1350" b="1" kern="1200" dirty="0" smtClean="0">
                <a:solidFill>
                  <a:srgbClr val="292934"/>
                </a:solidFill>
                <a:ea typeface="+mn-ea"/>
                <a:cs typeface="+mn-cs"/>
              </a:rPr>
              <a:t>Gradients</a:t>
            </a:r>
            <a:r>
              <a:rPr lang="en-US" sz="1350" b="1" kern="1200" dirty="0">
                <a:solidFill>
                  <a:srgbClr val="292934"/>
                </a:solidFill>
                <a:ea typeface="+mn-ea"/>
                <a:cs typeface="+mn-cs"/>
              </a:rPr>
              <a:t>:</a:t>
            </a:r>
            <a:r>
              <a:rPr lang="en-US" sz="1350" kern="1200" dirty="0">
                <a:solidFill>
                  <a:srgbClr val="292934"/>
                </a:solidFill>
                <a:ea typeface="+mn-ea"/>
                <a:cs typeface="+mn-cs"/>
              </a:rPr>
              <a:t> </a:t>
            </a:r>
          </a:p>
        </p:txBody>
      </p:sp>
      <mc:AlternateContent xmlns:mc="http://schemas.openxmlformats.org/markup-compatibility/2006" xmlns:a14="http://schemas.microsoft.com/office/drawing/2010/main">
        <mc:Choice Requires="a14">
          <p:sp>
            <p:nvSpPr>
              <p:cNvPr id="27" name="TextBox 26"/>
              <p:cNvSpPr txBox="1"/>
              <p:nvPr/>
            </p:nvSpPr>
            <p:spPr>
              <a:xfrm>
                <a:off x="554681" y="2746548"/>
                <a:ext cx="632802" cy="423449"/>
              </a:xfrm>
              <a:prstGeom prst="rect">
                <a:avLst/>
              </a:prstGeom>
              <a:noFill/>
            </p:spPr>
            <p:txBody>
              <a:bodyPr wrap="none" rtlCol="0">
                <a:spAutoFit/>
              </a:bodyPr>
              <a:lstStyle/>
              <a:p>
                <a:pPr defTabSz="685800">
                  <a:buClrTx/>
                  <a:defRPr/>
                </a:pPr>
                <a14:m>
                  <m:oMath xmlns:m="http://schemas.openxmlformats.org/officeDocument/2006/math">
                    <m:f>
                      <m:fPr>
                        <m:ctrlPr>
                          <a:rPr lang="en-US" sz="1350" i="1" kern="1200">
                            <a:solidFill>
                              <a:srgbClr val="292934"/>
                            </a:solidFill>
                            <a:latin typeface="Cambria Math" panose="02040503050406030204" pitchFamily="18" charset="0"/>
                            <a:ea typeface="+mn-ea"/>
                            <a:cs typeface="+mn-cs"/>
                          </a:rPr>
                        </m:ctrlPr>
                      </m:fPr>
                      <m:num>
                        <m:r>
                          <a:rPr lang="en-US" sz="1350" i="1" kern="1200">
                            <a:solidFill>
                              <a:srgbClr val="292934"/>
                            </a:solidFill>
                            <a:latin typeface="Cambria Math"/>
                            <a:ea typeface="+mn-ea"/>
                            <a:cs typeface="+mn-cs"/>
                          </a:rPr>
                          <m:t>𝜕</m:t>
                        </m:r>
                        <m:r>
                          <a:rPr lang="en-US" sz="1350" i="1" kern="1200">
                            <a:solidFill>
                              <a:srgbClr val="292934"/>
                            </a:solidFill>
                            <a:latin typeface="Cambria Math"/>
                            <a:ea typeface="+mn-ea"/>
                            <a:cs typeface="+mn-cs"/>
                          </a:rPr>
                          <m:t>𝐸</m:t>
                        </m:r>
                      </m:num>
                      <m:den>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𝑤</m:t>
                            </m:r>
                          </m:e>
                          <m:sub>
                            <m:r>
                              <a:rPr lang="en-US" sz="1350" i="1" kern="1200">
                                <a:solidFill>
                                  <a:srgbClr val="292934"/>
                                </a:solidFill>
                                <a:latin typeface="Cambria Math"/>
                                <a:ea typeface="+mn-ea"/>
                                <a:cs typeface="+mn-cs"/>
                              </a:rPr>
                              <m:t>3</m:t>
                            </m:r>
                          </m:sub>
                        </m:sSub>
                      </m:den>
                    </m:f>
                  </m:oMath>
                </a14:m>
                <a:r>
                  <a:rPr lang="en-US" sz="1350" kern="1200" dirty="0">
                    <a:solidFill>
                      <a:srgbClr val="292934"/>
                    </a:solidFill>
                    <a:ea typeface="+mn-ea"/>
                    <a:cs typeface="+mn-cs"/>
                  </a:rPr>
                  <a:t> = </a:t>
                </a:r>
              </a:p>
            </p:txBody>
          </p:sp>
        </mc:Choice>
        <mc:Fallback xmlns="">
          <p:sp>
            <p:nvSpPr>
              <p:cNvPr id="27" name="TextBox 26"/>
              <p:cNvSpPr txBox="1">
                <a:spLocks noRot="1" noChangeAspect="1" noMove="1" noResize="1" noEditPoints="1" noAdjustHandles="1" noChangeArrowheads="1" noChangeShapeType="1" noTextEdit="1"/>
              </p:cNvSpPr>
              <p:nvPr/>
            </p:nvSpPr>
            <p:spPr>
              <a:xfrm>
                <a:off x="554681" y="2746548"/>
                <a:ext cx="632802" cy="423449"/>
              </a:xfrm>
              <a:prstGeom prst="rect">
                <a:avLst/>
              </a:prstGeom>
              <a:blipFill>
                <a:blip r:embed="rId16"/>
                <a:stretch>
                  <a:fillRect r="-96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981130" y="2746549"/>
                <a:ext cx="464294" cy="423449"/>
              </a:xfrm>
              <a:prstGeom prst="rect">
                <a:avLst/>
              </a:prstGeom>
              <a:noFill/>
            </p:spPr>
            <p:txBody>
              <a:bodyPr wrap="none" rtlCol="0">
                <a:spAutoFit/>
              </a:bodyPr>
              <a:lstStyle/>
              <a:p>
                <a:pPr defTabSz="685800">
                  <a:buClrTx/>
                  <a:defRPr/>
                </a:pPr>
                <a14:m>
                  <m:oMath xmlns:m="http://schemas.openxmlformats.org/officeDocument/2006/math">
                    <m:f>
                      <m:fPr>
                        <m:ctrlPr>
                          <a:rPr lang="en-US" sz="1350" i="1" kern="1200">
                            <a:solidFill>
                              <a:srgbClr val="292934"/>
                            </a:solidFill>
                            <a:latin typeface="Cambria Math" panose="02040503050406030204" pitchFamily="18" charset="0"/>
                            <a:ea typeface="+mn-ea"/>
                            <a:cs typeface="+mn-cs"/>
                          </a:rPr>
                        </m:ctrlPr>
                      </m:fPr>
                      <m:num>
                        <m:r>
                          <a:rPr lang="en-US" sz="1350" i="1" kern="1200">
                            <a:solidFill>
                              <a:srgbClr val="292934"/>
                            </a:solidFill>
                            <a:latin typeface="Cambria Math"/>
                            <a:ea typeface="+mn-ea"/>
                            <a:cs typeface="+mn-cs"/>
                          </a:rPr>
                          <m:t>𝜕</m:t>
                        </m:r>
                        <m:r>
                          <a:rPr lang="en-US" sz="1350" i="1" kern="1200">
                            <a:solidFill>
                              <a:srgbClr val="292934"/>
                            </a:solidFill>
                            <a:latin typeface="Cambria Math"/>
                            <a:ea typeface="+mn-ea"/>
                            <a:cs typeface="+mn-cs"/>
                          </a:rPr>
                          <m:t>𝐸</m:t>
                        </m:r>
                      </m:num>
                      <m:den>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𝑂</m:t>
                            </m:r>
                          </m:e>
                          <m:sub>
                            <m:r>
                              <a:rPr lang="en-US" sz="1350" i="1" kern="1200">
                                <a:solidFill>
                                  <a:srgbClr val="292934"/>
                                </a:solidFill>
                                <a:latin typeface="Cambria Math"/>
                                <a:ea typeface="+mn-ea"/>
                                <a:cs typeface="+mn-cs"/>
                              </a:rPr>
                              <m:t>3</m:t>
                            </m:r>
                          </m:sub>
                        </m:sSub>
                      </m:den>
                    </m:f>
                  </m:oMath>
                </a14:m>
                <a:r>
                  <a:rPr lang="en-US" sz="1350" i="1" kern="1200" dirty="0">
                    <a:solidFill>
                      <a:srgbClr val="292934"/>
                    </a:solidFill>
                    <a:ea typeface="+mn-ea"/>
                    <a:cs typeface="+mn-cs"/>
                  </a:rPr>
                  <a:t> </a:t>
                </a:r>
              </a:p>
            </p:txBody>
          </p:sp>
        </mc:Choice>
        <mc:Fallback xmlns="">
          <p:sp>
            <p:nvSpPr>
              <p:cNvPr id="29" name="TextBox 28"/>
              <p:cNvSpPr txBox="1">
                <a:spLocks noRot="1" noChangeAspect="1" noMove="1" noResize="1" noEditPoints="1" noAdjustHandles="1" noChangeArrowheads="1" noChangeShapeType="1" noTextEdit="1"/>
              </p:cNvSpPr>
              <p:nvPr/>
            </p:nvSpPr>
            <p:spPr>
              <a:xfrm>
                <a:off x="981130" y="2746549"/>
                <a:ext cx="464294" cy="423449"/>
              </a:xfrm>
              <a:prstGeom prst="rect">
                <a:avLst/>
              </a:prstGeom>
              <a:blipFill>
                <a:blip r:embed="rId1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1183331" y="2801466"/>
                <a:ext cx="356188"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r>
                        <a:rPr lang="en-US" sz="1350" i="1" kern="1200">
                          <a:solidFill>
                            <a:srgbClr val="292934"/>
                          </a:solidFill>
                          <a:latin typeface="Cambria Math"/>
                          <a:ea typeface="+mn-ea"/>
                          <a:cs typeface="+mn-cs"/>
                        </a:rPr>
                        <m:t>×</m:t>
                      </m:r>
                    </m:oMath>
                  </m:oMathPara>
                </a14:m>
                <a:endParaRPr lang="en-US" sz="1350" kern="1200" dirty="0">
                  <a:solidFill>
                    <a:srgbClr val="292934"/>
                  </a:solidFill>
                  <a:ea typeface="+mn-ea"/>
                  <a:cs typeface="+mn-cs"/>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1183331" y="2801466"/>
                <a:ext cx="356188" cy="300082"/>
              </a:xfrm>
              <a:prstGeom prst="rect">
                <a:avLst/>
              </a:prstGeom>
              <a:blipFill>
                <a:blip r:embed="rId1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1338706" y="2746549"/>
                <a:ext cx="464294" cy="423449"/>
              </a:xfrm>
              <a:prstGeom prst="rect">
                <a:avLst/>
              </a:prstGeom>
              <a:noFill/>
            </p:spPr>
            <p:txBody>
              <a:bodyPr wrap="none" rtlCol="0">
                <a:spAutoFit/>
              </a:bodyPr>
              <a:lstStyle/>
              <a:p>
                <a:pPr defTabSz="685800">
                  <a:buClrTx/>
                  <a:defRPr/>
                </a:pPr>
                <a14:m>
                  <m:oMath xmlns:m="http://schemas.openxmlformats.org/officeDocument/2006/math">
                    <m:f>
                      <m:fPr>
                        <m:ctrlPr>
                          <a:rPr lang="en-US" sz="1350" i="1" kern="1200">
                            <a:solidFill>
                              <a:srgbClr val="292934"/>
                            </a:solidFill>
                            <a:latin typeface="Cambria Math" panose="02040503050406030204" pitchFamily="18" charset="0"/>
                            <a:ea typeface="+mn-ea"/>
                            <a:cs typeface="+mn-cs"/>
                          </a:rPr>
                        </m:ctrlPr>
                      </m:fPr>
                      <m:num>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𝑂</m:t>
                            </m:r>
                          </m:e>
                          <m:sub>
                            <m:r>
                              <a:rPr lang="en-US" sz="1350" i="1" kern="1200">
                                <a:solidFill>
                                  <a:srgbClr val="292934"/>
                                </a:solidFill>
                                <a:latin typeface="Cambria Math"/>
                                <a:ea typeface="+mn-ea"/>
                                <a:cs typeface="+mn-cs"/>
                              </a:rPr>
                              <m:t>3</m:t>
                            </m:r>
                          </m:sub>
                        </m:sSub>
                      </m:num>
                      <m:den>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𝐼</m:t>
                            </m:r>
                          </m:e>
                          <m:sub>
                            <m:r>
                              <a:rPr lang="en-US" sz="1350" i="1" kern="1200">
                                <a:solidFill>
                                  <a:srgbClr val="292934"/>
                                </a:solidFill>
                                <a:latin typeface="Cambria Math"/>
                                <a:ea typeface="+mn-ea"/>
                                <a:cs typeface="+mn-cs"/>
                              </a:rPr>
                              <m:t>3</m:t>
                            </m:r>
                          </m:sub>
                        </m:sSub>
                      </m:den>
                    </m:f>
                  </m:oMath>
                </a14:m>
                <a:r>
                  <a:rPr lang="en-US" sz="1350" i="1" kern="1200" dirty="0">
                    <a:solidFill>
                      <a:srgbClr val="292934"/>
                    </a:solidFill>
                    <a:ea typeface="+mn-ea"/>
                    <a:cs typeface="+mn-cs"/>
                  </a:rPr>
                  <a:t> </a:t>
                </a:r>
              </a:p>
            </p:txBody>
          </p:sp>
        </mc:Choice>
        <mc:Fallback xmlns="">
          <p:sp>
            <p:nvSpPr>
              <p:cNvPr id="33" name="TextBox 32"/>
              <p:cNvSpPr txBox="1">
                <a:spLocks noRot="1" noChangeAspect="1" noMove="1" noResize="1" noEditPoints="1" noAdjustHandles="1" noChangeArrowheads="1" noChangeShapeType="1" noTextEdit="1"/>
              </p:cNvSpPr>
              <p:nvPr/>
            </p:nvSpPr>
            <p:spPr>
              <a:xfrm>
                <a:off x="1338706" y="2746549"/>
                <a:ext cx="464294" cy="423449"/>
              </a:xfrm>
              <a:prstGeom prst="rect">
                <a:avLst/>
              </a:prstGeom>
              <a:blipFill>
                <a:blip r:embed="rId1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1558709" y="2801466"/>
                <a:ext cx="356188"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r>
                        <a:rPr lang="en-US" sz="1350" i="1" kern="1200">
                          <a:solidFill>
                            <a:srgbClr val="292934"/>
                          </a:solidFill>
                          <a:latin typeface="Cambria Math"/>
                          <a:ea typeface="+mn-ea"/>
                          <a:cs typeface="+mn-cs"/>
                        </a:rPr>
                        <m:t>×</m:t>
                      </m:r>
                    </m:oMath>
                  </m:oMathPara>
                </a14:m>
                <a:endParaRPr lang="en-US" sz="1350" kern="1200" dirty="0">
                  <a:solidFill>
                    <a:srgbClr val="292934"/>
                  </a:solidFill>
                  <a:ea typeface="+mn-ea"/>
                  <a:cs typeface="+mn-cs"/>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1558709" y="2801466"/>
                <a:ext cx="356188" cy="300082"/>
              </a:xfrm>
              <a:prstGeom prst="rect">
                <a:avLst/>
              </a:prstGeom>
              <a:blipFill>
                <a:blip r:embed="rId2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1754831" y="2746549"/>
                <a:ext cx="483722" cy="423449"/>
              </a:xfrm>
              <a:prstGeom prst="rect">
                <a:avLst/>
              </a:prstGeom>
              <a:noFill/>
            </p:spPr>
            <p:txBody>
              <a:bodyPr wrap="none" rtlCol="0">
                <a:spAutoFit/>
              </a:bodyPr>
              <a:lstStyle/>
              <a:p>
                <a:pPr defTabSz="685800">
                  <a:buClrTx/>
                  <a:defRPr/>
                </a:pPr>
                <a14:m>
                  <m:oMath xmlns:m="http://schemas.openxmlformats.org/officeDocument/2006/math">
                    <m:f>
                      <m:fPr>
                        <m:ctrlPr>
                          <a:rPr lang="en-US" sz="1350" i="1" kern="1200">
                            <a:solidFill>
                              <a:srgbClr val="292934"/>
                            </a:solidFill>
                            <a:latin typeface="Cambria Math" panose="02040503050406030204" pitchFamily="18" charset="0"/>
                            <a:ea typeface="+mn-ea"/>
                            <a:cs typeface="+mn-cs"/>
                          </a:rPr>
                        </m:ctrlPr>
                      </m:fPr>
                      <m:num>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𝐼</m:t>
                            </m:r>
                          </m:e>
                          <m:sub>
                            <m:r>
                              <a:rPr lang="en-US" sz="1350" i="1" kern="1200">
                                <a:solidFill>
                                  <a:srgbClr val="292934"/>
                                </a:solidFill>
                                <a:latin typeface="Cambria Math"/>
                                <a:ea typeface="+mn-ea"/>
                                <a:cs typeface="+mn-cs"/>
                              </a:rPr>
                              <m:t>3</m:t>
                            </m:r>
                          </m:sub>
                        </m:sSub>
                      </m:num>
                      <m:den>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𝑤</m:t>
                            </m:r>
                          </m:e>
                          <m:sub>
                            <m:r>
                              <a:rPr lang="en-US" sz="1350" i="1" kern="1200">
                                <a:solidFill>
                                  <a:srgbClr val="292934"/>
                                </a:solidFill>
                                <a:latin typeface="Cambria Math"/>
                                <a:ea typeface="+mn-ea"/>
                                <a:cs typeface="+mn-cs"/>
                              </a:rPr>
                              <m:t>3</m:t>
                            </m:r>
                          </m:sub>
                        </m:sSub>
                      </m:den>
                    </m:f>
                  </m:oMath>
                </a14:m>
                <a:r>
                  <a:rPr lang="en-US" sz="1350" i="1" kern="1200" dirty="0">
                    <a:solidFill>
                      <a:srgbClr val="292934"/>
                    </a:solidFill>
                    <a:ea typeface="+mn-ea"/>
                    <a:cs typeface="+mn-cs"/>
                  </a:rPr>
                  <a:t> </a:t>
                </a:r>
              </a:p>
            </p:txBody>
          </p:sp>
        </mc:Choice>
        <mc:Fallback xmlns="">
          <p:sp>
            <p:nvSpPr>
              <p:cNvPr id="35" name="TextBox 34"/>
              <p:cNvSpPr txBox="1">
                <a:spLocks noRot="1" noChangeAspect="1" noMove="1" noResize="1" noEditPoints="1" noAdjustHandles="1" noChangeArrowheads="1" noChangeShapeType="1" noTextEdit="1"/>
              </p:cNvSpPr>
              <p:nvPr/>
            </p:nvSpPr>
            <p:spPr>
              <a:xfrm>
                <a:off x="1754831" y="2746549"/>
                <a:ext cx="483722" cy="423449"/>
              </a:xfrm>
              <a:prstGeom prst="rect">
                <a:avLst/>
              </a:prstGeom>
              <a:blipFill>
                <a:blip r:embed="rId2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554681" y="3317327"/>
                <a:ext cx="632802" cy="422488"/>
              </a:xfrm>
              <a:prstGeom prst="rect">
                <a:avLst/>
              </a:prstGeom>
              <a:noFill/>
            </p:spPr>
            <p:txBody>
              <a:bodyPr wrap="none" rtlCol="0">
                <a:spAutoFit/>
              </a:bodyPr>
              <a:lstStyle/>
              <a:p>
                <a:pPr defTabSz="685800">
                  <a:buClrTx/>
                  <a:defRPr/>
                </a:pPr>
                <a14:m>
                  <m:oMath xmlns:m="http://schemas.openxmlformats.org/officeDocument/2006/math">
                    <m:f>
                      <m:fPr>
                        <m:ctrlPr>
                          <a:rPr lang="en-US" sz="1350" i="1" kern="1200">
                            <a:solidFill>
                              <a:srgbClr val="292934"/>
                            </a:solidFill>
                            <a:latin typeface="Cambria Math" panose="02040503050406030204" pitchFamily="18" charset="0"/>
                            <a:ea typeface="+mn-ea"/>
                            <a:cs typeface="+mn-cs"/>
                          </a:rPr>
                        </m:ctrlPr>
                      </m:fPr>
                      <m:num>
                        <m:r>
                          <a:rPr lang="en-US" sz="1350" i="1" kern="1200">
                            <a:solidFill>
                              <a:srgbClr val="292934"/>
                            </a:solidFill>
                            <a:latin typeface="Cambria Math"/>
                            <a:ea typeface="+mn-ea"/>
                            <a:cs typeface="+mn-cs"/>
                          </a:rPr>
                          <m:t>𝜕</m:t>
                        </m:r>
                        <m:r>
                          <a:rPr lang="en-US" sz="1350" i="1" kern="1200">
                            <a:solidFill>
                              <a:srgbClr val="292934"/>
                            </a:solidFill>
                            <a:latin typeface="Cambria Math"/>
                            <a:ea typeface="+mn-ea"/>
                            <a:cs typeface="+mn-cs"/>
                          </a:rPr>
                          <m:t>𝐸</m:t>
                        </m:r>
                      </m:num>
                      <m:den>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𝑤</m:t>
                            </m:r>
                          </m:e>
                          <m:sub>
                            <m:r>
                              <a:rPr lang="en-US" sz="1350" i="1" kern="1200">
                                <a:solidFill>
                                  <a:srgbClr val="292934"/>
                                </a:solidFill>
                                <a:latin typeface="Cambria Math"/>
                                <a:ea typeface="+mn-ea"/>
                                <a:cs typeface="+mn-cs"/>
                              </a:rPr>
                              <m:t>2</m:t>
                            </m:r>
                          </m:sub>
                        </m:sSub>
                      </m:den>
                    </m:f>
                  </m:oMath>
                </a14:m>
                <a:r>
                  <a:rPr lang="en-US" sz="1350" kern="1200" dirty="0">
                    <a:solidFill>
                      <a:srgbClr val="292934"/>
                    </a:solidFill>
                    <a:ea typeface="+mn-ea"/>
                    <a:cs typeface="+mn-cs"/>
                  </a:rPr>
                  <a:t> = </a:t>
                </a:r>
              </a:p>
            </p:txBody>
          </p:sp>
        </mc:Choice>
        <mc:Fallback xmlns="">
          <p:sp>
            <p:nvSpPr>
              <p:cNvPr id="36" name="TextBox 35"/>
              <p:cNvSpPr txBox="1">
                <a:spLocks noRot="1" noChangeAspect="1" noMove="1" noResize="1" noEditPoints="1" noAdjustHandles="1" noChangeArrowheads="1" noChangeShapeType="1" noTextEdit="1"/>
              </p:cNvSpPr>
              <p:nvPr/>
            </p:nvSpPr>
            <p:spPr>
              <a:xfrm>
                <a:off x="554681" y="3317327"/>
                <a:ext cx="632802" cy="422488"/>
              </a:xfrm>
              <a:prstGeom prst="rect">
                <a:avLst/>
              </a:prstGeom>
              <a:blipFill>
                <a:blip r:embed="rId22"/>
                <a:stretch>
                  <a:fillRect r="-96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1002499" y="3337189"/>
                <a:ext cx="464294" cy="423449"/>
              </a:xfrm>
              <a:prstGeom prst="rect">
                <a:avLst/>
              </a:prstGeom>
              <a:noFill/>
            </p:spPr>
            <p:txBody>
              <a:bodyPr wrap="none" rtlCol="0">
                <a:spAutoFit/>
              </a:bodyPr>
              <a:lstStyle/>
              <a:p>
                <a:pPr defTabSz="685800">
                  <a:buClrTx/>
                  <a:defRPr/>
                </a:pPr>
                <a14:m>
                  <m:oMath xmlns:m="http://schemas.openxmlformats.org/officeDocument/2006/math">
                    <m:f>
                      <m:fPr>
                        <m:ctrlPr>
                          <a:rPr lang="en-US" sz="1350" i="1" kern="1200">
                            <a:solidFill>
                              <a:srgbClr val="292934"/>
                            </a:solidFill>
                            <a:latin typeface="Cambria Math" panose="02040503050406030204" pitchFamily="18" charset="0"/>
                            <a:ea typeface="+mn-ea"/>
                            <a:cs typeface="+mn-cs"/>
                          </a:rPr>
                        </m:ctrlPr>
                      </m:fPr>
                      <m:num>
                        <m:r>
                          <a:rPr lang="en-US" sz="1350" i="1" kern="1200">
                            <a:solidFill>
                              <a:srgbClr val="292934"/>
                            </a:solidFill>
                            <a:latin typeface="Cambria Math"/>
                            <a:ea typeface="+mn-ea"/>
                            <a:cs typeface="+mn-cs"/>
                          </a:rPr>
                          <m:t>𝜕</m:t>
                        </m:r>
                        <m:r>
                          <a:rPr lang="en-US" sz="1350" i="1" kern="1200">
                            <a:solidFill>
                              <a:srgbClr val="292934"/>
                            </a:solidFill>
                            <a:latin typeface="Cambria Math"/>
                            <a:ea typeface="+mn-ea"/>
                            <a:cs typeface="+mn-cs"/>
                          </a:rPr>
                          <m:t>𝐸</m:t>
                        </m:r>
                      </m:num>
                      <m:den>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𝑂</m:t>
                            </m:r>
                          </m:e>
                          <m:sub>
                            <m:r>
                              <a:rPr lang="en-US" sz="1350" i="1" kern="1200">
                                <a:solidFill>
                                  <a:srgbClr val="292934"/>
                                </a:solidFill>
                                <a:latin typeface="Cambria Math"/>
                                <a:ea typeface="+mn-ea"/>
                                <a:cs typeface="+mn-cs"/>
                              </a:rPr>
                              <m:t>3</m:t>
                            </m:r>
                          </m:sub>
                        </m:sSub>
                      </m:den>
                    </m:f>
                  </m:oMath>
                </a14:m>
                <a:r>
                  <a:rPr lang="en-US" sz="1350" i="1" kern="1200" dirty="0">
                    <a:solidFill>
                      <a:srgbClr val="292934"/>
                    </a:solidFill>
                    <a:ea typeface="+mn-ea"/>
                    <a:cs typeface="+mn-cs"/>
                  </a:rPr>
                  <a:t> </a:t>
                </a:r>
              </a:p>
            </p:txBody>
          </p:sp>
        </mc:Choice>
        <mc:Fallback xmlns="">
          <p:sp>
            <p:nvSpPr>
              <p:cNvPr id="37" name="TextBox 36"/>
              <p:cNvSpPr txBox="1">
                <a:spLocks noRot="1" noChangeAspect="1" noMove="1" noResize="1" noEditPoints="1" noAdjustHandles="1" noChangeArrowheads="1" noChangeShapeType="1" noTextEdit="1"/>
              </p:cNvSpPr>
              <p:nvPr/>
            </p:nvSpPr>
            <p:spPr>
              <a:xfrm>
                <a:off x="1002499" y="3337189"/>
                <a:ext cx="464294" cy="423449"/>
              </a:xfrm>
              <a:prstGeom prst="rect">
                <a:avLst/>
              </a:prstGeom>
              <a:blipFill>
                <a:blip r:embed="rId2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358098" y="3317328"/>
                <a:ext cx="464294" cy="423449"/>
              </a:xfrm>
              <a:prstGeom prst="rect">
                <a:avLst/>
              </a:prstGeom>
              <a:noFill/>
            </p:spPr>
            <p:txBody>
              <a:bodyPr wrap="none" rtlCol="0">
                <a:spAutoFit/>
              </a:bodyPr>
              <a:lstStyle/>
              <a:p>
                <a:pPr defTabSz="685800">
                  <a:buClrTx/>
                  <a:defRPr/>
                </a:pPr>
                <a14:m>
                  <m:oMath xmlns:m="http://schemas.openxmlformats.org/officeDocument/2006/math">
                    <m:f>
                      <m:fPr>
                        <m:ctrlPr>
                          <a:rPr lang="en-US" sz="1350" i="1" kern="1200">
                            <a:solidFill>
                              <a:srgbClr val="292934"/>
                            </a:solidFill>
                            <a:latin typeface="Cambria Math" panose="02040503050406030204" pitchFamily="18" charset="0"/>
                            <a:ea typeface="+mn-ea"/>
                            <a:cs typeface="+mn-cs"/>
                          </a:rPr>
                        </m:ctrlPr>
                      </m:fPr>
                      <m:num>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𝑂</m:t>
                            </m:r>
                          </m:e>
                          <m:sub>
                            <m:r>
                              <a:rPr lang="en-US" sz="1350" i="1" kern="1200">
                                <a:solidFill>
                                  <a:srgbClr val="292934"/>
                                </a:solidFill>
                                <a:latin typeface="Cambria Math"/>
                                <a:ea typeface="+mn-ea"/>
                                <a:cs typeface="+mn-cs"/>
                              </a:rPr>
                              <m:t>3</m:t>
                            </m:r>
                          </m:sub>
                        </m:sSub>
                      </m:num>
                      <m:den>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𝐼</m:t>
                            </m:r>
                          </m:e>
                          <m:sub>
                            <m:r>
                              <a:rPr lang="en-US" sz="1350" i="1" kern="1200">
                                <a:solidFill>
                                  <a:srgbClr val="292934"/>
                                </a:solidFill>
                                <a:latin typeface="Cambria Math"/>
                                <a:ea typeface="+mn-ea"/>
                                <a:cs typeface="+mn-cs"/>
                              </a:rPr>
                              <m:t>3</m:t>
                            </m:r>
                          </m:sub>
                        </m:sSub>
                      </m:den>
                    </m:f>
                  </m:oMath>
                </a14:m>
                <a:r>
                  <a:rPr lang="en-US" sz="1350" i="1" kern="1200" dirty="0">
                    <a:solidFill>
                      <a:srgbClr val="292934"/>
                    </a:solidFill>
                    <a:ea typeface="+mn-ea"/>
                    <a:cs typeface="+mn-cs"/>
                  </a:rPr>
                  <a:t> </a:t>
                </a:r>
              </a:p>
            </p:txBody>
          </p:sp>
        </mc:Choice>
        <mc:Fallback xmlns="">
          <p:sp>
            <p:nvSpPr>
              <p:cNvPr id="39" name="TextBox 38"/>
              <p:cNvSpPr txBox="1">
                <a:spLocks noRot="1" noChangeAspect="1" noMove="1" noResize="1" noEditPoints="1" noAdjustHandles="1" noChangeArrowheads="1" noChangeShapeType="1" noTextEdit="1"/>
              </p:cNvSpPr>
              <p:nvPr/>
            </p:nvSpPr>
            <p:spPr>
              <a:xfrm>
                <a:off x="1358098" y="3317328"/>
                <a:ext cx="464294" cy="423449"/>
              </a:xfrm>
              <a:prstGeom prst="rect">
                <a:avLst/>
              </a:prstGeom>
              <a:blipFill>
                <a:blip r:embed="rId2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558709" y="3356020"/>
                <a:ext cx="356188"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r>
                        <a:rPr lang="en-US" sz="1350" i="1" kern="1200">
                          <a:solidFill>
                            <a:srgbClr val="292934"/>
                          </a:solidFill>
                          <a:latin typeface="Cambria Math"/>
                          <a:ea typeface="+mn-ea"/>
                          <a:cs typeface="+mn-cs"/>
                        </a:rPr>
                        <m:t>×</m:t>
                      </m:r>
                    </m:oMath>
                  </m:oMathPara>
                </a14:m>
                <a:endParaRPr lang="en-US" sz="1350" kern="1200" dirty="0">
                  <a:solidFill>
                    <a:srgbClr val="292934"/>
                  </a:solidFill>
                  <a:ea typeface="+mn-ea"/>
                  <a:cs typeface="+mn-cs"/>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1558709" y="3356020"/>
                <a:ext cx="356188" cy="300082"/>
              </a:xfrm>
              <a:prstGeom prst="rect">
                <a:avLst/>
              </a:prstGeom>
              <a:blipFill>
                <a:blip r:embed="rId2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2120754" y="3317327"/>
                <a:ext cx="464294" cy="422488"/>
              </a:xfrm>
              <a:prstGeom prst="rect">
                <a:avLst/>
              </a:prstGeom>
              <a:noFill/>
            </p:spPr>
            <p:txBody>
              <a:bodyPr wrap="none" rtlCol="0">
                <a:spAutoFit/>
              </a:bodyPr>
              <a:lstStyle/>
              <a:p>
                <a:pPr defTabSz="685800">
                  <a:buClrTx/>
                  <a:defRPr/>
                </a:pPr>
                <a14:m>
                  <m:oMath xmlns:m="http://schemas.openxmlformats.org/officeDocument/2006/math">
                    <m:f>
                      <m:fPr>
                        <m:ctrlPr>
                          <a:rPr lang="en-US" sz="1350" i="1" kern="1200">
                            <a:solidFill>
                              <a:srgbClr val="292934"/>
                            </a:solidFill>
                            <a:latin typeface="Cambria Math" panose="02040503050406030204" pitchFamily="18" charset="0"/>
                            <a:ea typeface="+mn-ea"/>
                            <a:cs typeface="+mn-cs"/>
                          </a:rPr>
                        </m:ctrlPr>
                      </m:fPr>
                      <m:num>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𝑂</m:t>
                            </m:r>
                          </m:e>
                          <m:sub>
                            <m:r>
                              <a:rPr lang="en-US" sz="1350" i="1" kern="1200">
                                <a:solidFill>
                                  <a:srgbClr val="292934"/>
                                </a:solidFill>
                                <a:latin typeface="Cambria Math"/>
                                <a:ea typeface="+mn-ea"/>
                                <a:cs typeface="+mn-cs"/>
                              </a:rPr>
                              <m:t>2</m:t>
                            </m:r>
                          </m:sub>
                        </m:sSub>
                      </m:num>
                      <m:den>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𝐼</m:t>
                            </m:r>
                          </m:e>
                          <m:sub>
                            <m:r>
                              <a:rPr lang="en-US" sz="1350" i="1" kern="1200">
                                <a:solidFill>
                                  <a:srgbClr val="292934"/>
                                </a:solidFill>
                                <a:latin typeface="Cambria Math"/>
                                <a:ea typeface="+mn-ea"/>
                                <a:cs typeface="+mn-cs"/>
                              </a:rPr>
                              <m:t>2</m:t>
                            </m:r>
                          </m:sub>
                        </m:sSub>
                      </m:den>
                    </m:f>
                  </m:oMath>
                </a14:m>
                <a:r>
                  <a:rPr lang="en-US" sz="1350" i="1" kern="1200" dirty="0">
                    <a:solidFill>
                      <a:srgbClr val="292934"/>
                    </a:solidFill>
                    <a:ea typeface="+mn-ea"/>
                    <a:cs typeface="+mn-cs"/>
                  </a:rPr>
                  <a:t> </a:t>
                </a:r>
              </a:p>
            </p:txBody>
          </p:sp>
        </mc:Choice>
        <mc:Fallback xmlns="">
          <p:sp>
            <p:nvSpPr>
              <p:cNvPr id="41" name="TextBox 40"/>
              <p:cNvSpPr txBox="1">
                <a:spLocks noRot="1" noChangeAspect="1" noMove="1" noResize="1" noEditPoints="1" noAdjustHandles="1" noChangeArrowheads="1" noChangeShapeType="1" noTextEdit="1"/>
              </p:cNvSpPr>
              <p:nvPr/>
            </p:nvSpPr>
            <p:spPr>
              <a:xfrm>
                <a:off x="2120754" y="3317327"/>
                <a:ext cx="464294" cy="422488"/>
              </a:xfrm>
              <a:prstGeom prst="rect">
                <a:avLst/>
              </a:prstGeom>
              <a:blipFill>
                <a:blip r:embed="rId2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2326331" y="3356020"/>
                <a:ext cx="356188"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r>
                        <a:rPr lang="en-US" sz="1350" i="1" kern="1200">
                          <a:solidFill>
                            <a:srgbClr val="292934"/>
                          </a:solidFill>
                          <a:latin typeface="Cambria Math"/>
                          <a:ea typeface="+mn-ea"/>
                          <a:cs typeface="+mn-cs"/>
                        </a:rPr>
                        <m:t>×</m:t>
                      </m:r>
                    </m:oMath>
                  </m:oMathPara>
                </a14:m>
                <a:endParaRPr lang="en-US" sz="1350" kern="1200" dirty="0">
                  <a:solidFill>
                    <a:srgbClr val="292934"/>
                  </a:solidFill>
                  <a:ea typeface="+mn-ea"/>
                  <a:cs typeface="+mn-cs"/>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2326331" y="3356020"/>
                <a:ext cx="356188" cy="300082"/>
              </a:xfrm>
              <a:prstGeom prst="rect">
                <a:avLst/>
              </a:prstGeom>
              <a:blipFill>
                <a:blip r:embed="rId2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2462712" y="3318049"/>
                <a:ext cx="483722" cy="422488"/>
              </a:xfrm>
              <a:prstGeom prst="rect">
                <a:avLst/>
              </a:prstGeom>
              <a:noFill/>
            </p:spPr>
            <p:txBody>
              <a:bodyPr wrap="none" rtlCol="0">
                <a:spAutoFit/>
              </a:bodyPr>
              <a:lstStyle/>
              <a:p>
                <a:pPr defTabSz="685800">
                  <a:buClrTx/>
                  <a:defRPr/>
                </a:pPr>
                <a14:m>
                  <m:oMath xmlns:m="http://schemas.openxmlformats.org/officeDocument/2006/math">
                    <m:f>
                      <m:fPr>
                        <m:ctrlPr>
                          <a:rPr lang="en-US" sz="1350" i="1" kern="1200">
                            <a:solidFill>
                              <a:srgbClr val="292934"/>
                            </a:solidFill>
                            <a:latin typeface="Cambria Math" panose="02040503050406030204" pitchFamily="18" charset="0"/>
                            <a:ea typeface="+mn-ea"/>
                            <a:cs typeface="+mn-cs"/>
                          </a:rPr>
                        </m:ctrlPr>
                      </m:fPr>
                      <m:num>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𝐼</m:t>
                            </m:r>
                          </m:e>
                          <m:sub>
                            <m:r>
                              <a:rPr lang="en-US" sz="1350" i="1" kern="1200">
                                <a:solidFill>
                                  <a:srgbClr val="292934"/>
                                </a:solidFill>
                                <a:latin typeface="Cambria Math"/>
                                <a:ea typeface="+mn-ea"/>
                                <a:cs typeface="+mn-cs"/>
                              </a:rPr>
                              <m:t>2</m:t>
                            </m:r>
                          </m:sub>
                        </m:sSub>
                      </m:num>
                      <m:den>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𝑤</m:t>
                            </m:r>
                          </m:e>
                          <m:sub>
                            <m:r>
                              <a:rPr lang="en-US" sz="1350" i="1" kern="1200">
                                <a:solidFill>
                                  <a:srgbClr val="292934"/>
                                </a:solidFill>
                                <a:latin typeface="Cambria Math"/>
                                <a:ea typeface="+mn-ea"/>
                                <a:cs typeface="+mn-cs"/>
                              </a:rPr>
                              <m:t>2</m:t>
                            </m:r>
                          </m:sub>
                        </m:sSub>
                      </m:den>
                    </m:f>
                  </m:oMath>
                </a14:m>
                <a:r>
                  <a:rPr lang="en-US" sz="1350" i="1" kern="1200" dirty="0">
                    <a:solidFill>
                      <a:srgbClr val="292934"/>
                    </a:solidFill>
                    <a:ea typeface="+mn-ea"/>
                    <a:cs typeface="+mn-cs"/>
                  </a:rPr>
                  <a:t> </a:t>
                </a:r>
              </a:p>
            </p:txBody>
          </p:sp>
        </mc:Choice>
        <mc:Fallback xmlns="">
          <p:sp>
            <p:nvSpPr>
              <p:cNvPr id="43" name="TextBox 42"/>
              <p:cNvSpPr txBox="1">
                <a:spLocks noRot="1" noChangeAspect="1" noMove="1" noResize="1" noEditPoints="1" noAdjustHandles="1" noChangeArrowheads="1" noChangeShapeType="1" noTextEdit="1"/>
              </p:cNvSpPr>
              <p:nvPr/>
            </p:nvSpPr>
            <p:spPr>
              <a:xfrm>
                <a:off x="2462712" y="3318049"/>
                <a:ext cx="483722" cy="422488"/>
              </a:xfrm>
              <a:prstGeom prst="rect">
                <a:avLst/>
              </a:prstGeom>
              <a:blipFill>
                <a:blip r:embed="rId2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554681" y="3947456"/>
                <a:ext cx="632802" cy="422488"/>
              </a:xfrm>
              <a:prstGeom prst="rect">
                <a:avLst/>
              </a:prstGeom>
              <a:noFill/>
            </p:spPr>
            <p:txBody>
              <a:bodyPr wrap="none" rtlCol="0">
                <a:spAutoFit/>
              </a:bodyPr>
              <a:lstStyle/>
              <a:p>
                <a:pPr defTabSz="685800">
                  <a:buClrTx/>
                  <a:defRPr/>
                </a:pPr>
                <a14:m>
                  <m:oMath xmlns:m="http://schemas.openxmlformats.org/officeDocument/2006/math">
                    <m:f>
                      <m:fPr>
                        <m:ctrlPr>
                          <a:rPr lang="en-US" sz="1350" i="1" kern="1200">
                            <a:solidFill>
                              <a:srgbClr val="292934"/>
                            </a:solidFill>
                            <a:latin typeface="Cambria Math" panose="02040503050406030204" pitchFamily="18" charset="0"/>
                            <a:ea typeface="+mn-ea"/>
                            <a:cs typeface="+mn-cs"/>
                          </a:rPr>
                        </m:ctrlPr>
                      </m:fPr>
                      <m:num>
                        <m:r>
                          <a:rPr lang="en-US" sz="1350" i="1" kern="1200">
                            <a:solidFill>
                              <a:srgbClr val="292934"/>
                            </a:solidFill>
                            <a:latin typeface="Cambria Math"/>
                            <a:ea typeface="+mn-ea"/>
                            <a:cs typeface="+mn-cs"/>
                          </a:rPr>
                          <m:t>𝜕</m:t>
                        </m:r>
                        <m:r>
                          <a:rPr lang="en-US" sz="1350" i="1" kern="1200">
                            <a:solidFill>
                              <a:srgbClr val="292934"/>
                            </a:solidFill>
                            <a:latin typeface="Cambria Math"/>
                            <a:ea typeface="+mn-ea"/>
                            <a:cs typeface="+mn-cs"/>
                          </a:rPr>
                          <m:t>𝐸</m:t>
                        </m:r>
                      </m:num>
                      <m:den>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𝑤</m:t>
                            </m:r>
                          </m:e>
                          <m:sub>
                            <m:r>
                              <a:rPr lang="en-US" sz="1350" i="1" kern="1200">
                                <a:solidFill>
                                  <a:srgbClr val="292934"/>
                                </a:solidFill>
                                <a:latin typeface="Cambria Math"/>
                                <a:ea typeface="+mn-ea"/>
                                <a:cs typeface="+mn-cs"/>
                              </a:rPr>
                              <m:t>1</m:t>
                            </m:r>
                          </m:sub>
                        </m:sSub>
                      </m:den>
                    </m:f>
                  </m:oMath>
                </a14:m>
                <a:r>
                  <a:rPr lang="en-US" sz="1350" kern="1200" dirty="0">
                    <a:solidFill>
                      <a:srgbClr val="292934"/>
                    </a:solidFill>
                    <a:ea typeface="+mn-ea"/>
                    <a:cs typeface="+mn-cs"/>
                  </a:rPr>
                  <a:t> = </a:t>
                </a:r>
              </a:p>
            </p:txBody>
          </p:sp>
        </mc:Choice>
        <mc:Fallback xmlns="">
          <p:sp>
            <p:nvSpPr>
              <p:cNvPr id="44" name="TextBox 43"/>
              <p:cNvSpPr txBox="1">
                <a:spLocks noRot="1" noChangeAspect="1" noMove="1" noResize="1" noEditPoints="1" noAdjustHandles="1" noChangeArrowheads="1" noChangeShapeType="1" noTextEdit="1"/>
              </p:cNvSpPr>
              <p:nvPr/>
            </p:nvSpPr>
            <p:spPr>
              <a:xfrm>
                <a:off x="554681" y="3947456"/>
                <a:ext cx="632802" cy="422488"/>
              </a:xfrm>
              <a:prstGeom prst="rect">
                <a:avLst/>
              </a:prstGeom>
              <a:blipFill>
                <a:blip r:embed="rId27"/>
                <a:stretch>
                  <a:fillRect r="-96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1215809" y="3356020"/>
                <a:ext cx="356188"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r>
                        <a:rPr lang="en-US" sz="1350" i="1" kern="1200">
                          <a:solidFill>
                            <a:srgbClr val="292934"/>
                          </a:solidFill>
                          <a:latin typeface="Cambria Math"/>
                          <a:ea typeface="+mn-ea"/>
                          <a:cs typeface="+mn-cs"/>
                        </a:rPr>
                        <m:t>×</m:t>
                      </m:r>
                    </m:oMath>
                  </m:oMathPara>
                </a14:m>
                <a:endParaRPr lang="en-US" sz="1350" kern="1200" dirty="0">
                  <a:solidFill>
                    <a:srgbClr val="292934"/>
                  </a:solidFill>
                  <a:ea typeface="+mn-ea"/>
                  <a:cs typeface="+mn-cs"/>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1215809" y="3356020"/>
                <a:ext cx="356188" cy="300082"/>
              </a:xfrm>
              <a:prstGeom prst="rect">
                <a:avLst/>
              </a:prstGeom>
              <a:blipFill>
                <a:blip r:embed="rId1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1754830" y="3318806"/>
                <a:ext cx="464294" cy="422488"/>
              </a:xfrm>
              <a:prstGeom prst="rect">
                <a:avLst/>
              </a:prstGeom>
              <a:noFill/>
            </p:spPr>
            <p:txBody>
              <a:bodyPr wrap="none" rtlCol="0">
                <a:spAutoFit/>
              </a:bodyPr>
              <a:lstStyle/>
              <a:p>
                <a:pPr defTabSz="685800">
                  <a:buClrTx/>
                  <a:defRPr/>
                </a:pPr>
                <a14:m>
                  <m:oMath xmlns:m="http://schemas.openxmlformats.org/officeDocument/2006/math">
                    <m:f>
                      <m:fPr>
                        <m:ctrlPr>
                          <a:rPr lang="en-US" sz="1350" i="1" kern="1200">
                            <a:solidFill>
                              <a:srgbClr val="292934"/>
                            </a:solidFill>
                            <a:latin typeface="Cambria Math" panose="02040503050406030204" pitchFamily="18" charset="0"/>
                            <a:ea typeface="+mn-ea"/>
                            <a:cs typeface="+mn-cs"/>
                          </a:rPr>
                        </m:ctrlPr>
                      </m:fPr>
                      <m:num>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𝐼</m:t>
                            </m:r>
                          </m:e>
                          <m:sub>
                            <m:r>
                              <a:rPr lang="en-US" sz="1350" i="1" kern="1200">
                                <a:solidFill>
                                  <a:srgbClr val="292934"/>
                                </a:solidFill>
                                <a:latin typeface="Cambria Math"/>
                                <a:ea typeface="+mn-ea"/>
                                <a:cs typeface="+mn-cs"/>
                              </a:rPr>
                              <m:t>3</m:t>
                            </m:r>
                          </m:sub>
                        </m:sSub>
                      </m:num>
                      <m:den>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𝑂</m:t>
                            </m:r>
                          </m:e>
                          <m:sub>
                            <m:r>
                              <a:rPr lang="en-US" sz="1350" i="1" kern="1200">
                                <a:solidFill>
                                  <a:srgbClr val="292934"/>
                                </a:solidFill>
                                <a:latin typeface="Cambria Math"/>
                                <a:ea typeface="+mn-ea"/>
                                <a:cs typeface="+mn-cs"/>
                              </a:rPr>
                              <m:t>2</m:t>
                            </m:r>
                          </m:sub>
                        </m:sSub>
                      </m:den>
                    </m:f>
                  </m:oMath>
                </a14:m>
                <a:r>
                  <a:rPr lang="en-US" sz="1350" i="1" kern="1200" dirty="0">
                    <a:solidFill>
                      <a:srgbClr val="292934"/>
                    </a:solidFill>
                    <a:ea typeface="+mn-ea"/>
                    <a:cs typeface="+mn-cs"/>
                  </a:rPr>
                  <a:t> </a:t>
                </a:r>
              </a:p>
            </p:txBody>
          </p:sp>
        </mc:Choice>
        <mc:Fallback xmlns="">
          <p:sp>
            <p:nvSpPr>
              <p:cNvPr id="57" name="TextBox 56"/>
              <p:cNvSpPr txBox="1">
                <a:spLocks noRot="1" noChangeAspect="1" noMove="1" noResize="1" noEditPoints="1" noAdjustHandles="1" noChangeArrowheads="1" noChangeShapeType="1" noTextEdit="1"/>
              </p:cNvSpPr>
              <p:nvPr/>
            </p:nvSpPr>
            <p:spPr>
              <a:xfrm>
                <a:off x="1754830" y="3318806"/>
                <a:ext cx="464294" cy="422488"/>
              </a:xfrm>
              <a:prstGeom prst="rect">
                <a:avLst/>
              </a:prstGeom>
              <a:blipFill>
                <a:blip r:embed="rId2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958759" y="3358253"/>
                <a:ext cx="356188"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r>
                        <a:rPr lang="en-US" sz="1350" i="1" kern="1200">
                          <a:solidFill>
                            <a:srgbClr val="292934"/>
                          </a:solidFill>
                          <a:latin typeface="Cambria Math"/>
                          <a:ea typeface="+mn-ea"/>
                          <a:cs typeface="+mn-cs"/>
                        </a:rPr>
                        <m:t>×</m:t>
                      </m:r>
                    </m:oMath>
                  </m:oMathPara>
                </a14:m>
                <a:endParaRPr lang="en-US" sz="1350" kern="1200" dirty="0">
                  <a:solidFill>
                    <a:srgbClr val="292934"/>
                  </a:solidFill>
                  <a:ea typeface="+mn-ea"/>
                  <a:cs typeface="+mn-cs"/>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1958759" y="3358253"/>
                <a:ext cx="356188" cy="300082"/>
              </a:xfrm>
              <a:prstGeom prst="rect">
                <a:avLst/>
              </a:prstGeom>
              <a:blipFill>
                <a:blip r:embed="rId1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1011880" y="3949651"/>
                <a:ext cx="464294" cy="423449"/>
              </a:xfrm>
              <a:prstGeom prst="rect">
                <a:avLst/>
              </a:prstGeom>
              <a:noFill/>
            </p:spPr>
            <p:txBody>
              <a:bodyPr wrap="none" rtlCol="0">
                <a:spAutoFit/>
              </a:bodyPr>
              <a:lstStyle/>
              <a:p>
                <a:pPr defTabSz="685800">
                  <a:buClrTx/>
                  <a:defRPr/>
                </a:pPr>
                <a14:m>
                  <m:oMath xmlns:m="http://schemas.openxmlformats.org/officeDocument/2006/math">
                    <m:f>
                      <m:fPr>
                        <m:ctrlPr>
                          <a:rPr lang="en-US" sz="1350" i="1" kern="1200">
                            <a:solidFill>
                              <a:srgbClr val="292934"/>
                            </a:solidFill>
                            <a:latin typeface="Cambria Math" panose="02040503050406030204" pitchFamily="18" charset="0"/>
                            <a:ea typeface="+mn-ea"/>
                            <a:cs typeface="+mn-cs"/>
                          </a:rPr>
                        </m:ctrlPr>
                      </m:fPr>
                      <m:num>
                        <m:r>
                          <a:rPr lang="en-US" sz="1350" i="1" kern="1200">
                            <a:solidFill>
                              <a:srgbClr val="292934"/>
                            </a:solidFill>
                            <a:latin typeface="Cambria Math"/>
                            <a:ea typeface="+mn-ea"/>
                            <a:cs typeface="+mn-cs"/>
                          </a:rPr>
                          <m:t>𝜕</m:t>
                        </m:r>
                        <m:r>
                          <a:rPr lang="en-US" sz="1350" i="1" kern="1200">
                            <a:solidFill>
                              <a:srgbClr val="292934"/>
                            </a:solidFill>
                            <a:latin typeface="Cambria Math"/>
                            <a:ea typeface="+mn-ea"/>
                            <a:cs typeface="+mn-cs"/>
                          </a:rPr>
                          <m:t>𝐸</m:t>
                        </m:r>
                      </m:num>
                      <m:den>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𝑂</m:t>
                            </m:r>
                          </m:e>
                          <m:sub>
                            <m:r>
                              <a:rPr lang="en-US" sz="1350" i="1" kern="1200">
                                <a:solidFill>
                                  <a:srgbClr val="292934"/>
                                </a:solidFill>
                                <a:latin typeface="Cambria Math"/>
                                <a:ea typeface="+mn-ea"/>
                                <a:cs typeface="+mn-cs"/>
                              </a:rPr>
                              <m:t>3</m:t>
                            </m:r>
                          </m:sub>
                        </m:sSub>
                      </m:den>
                    </m:f>
                  </m:oMath>
                </a14:m>
                <a:r>
                  <a:rPr lang="en-US" sz="1350" i="1" kern="1200" dirty="0">
                    <a:solidFill>
                      <a:srgbClr val="292934"/>
                    </a:solidFill>
                    <a:ea typeface="+mn-ea"/>
                    <a:cs typeface="+mn-cs"/>
                  </a:rPr>
                  <a:t> </a:t>
                </a:r>
              </a:p>
            </p:txBody>
          </p:sp>
        </mc:Choice>
        <mc:Fallback xmlns="">
          <p:sp>
            <p:nvSpPr>
              <p:cNvPr id="59" name="TextBox 58"/>
              <p:cNvSpPr txBox="1">
                <a:spLocks noRot="1" noChangeAspect="1" noMove="1" noResize="1" noEditPoints="1" noAdjustHandles="1" noChangeArrowheads="1" noChangeShapeType="1" noTextEdit="1"/>
              </p:cNvSpPr>
              <p:nvPr/>
            </p:nvSpPr>
            <p:spPr>
              <a:xfrm>
                <a:off x="1011880" y="3949651"/>
                <a:ext cx="464294" cy="423449"/>
              </a:xfrm>
              <a:prstGeom prst="rect">
                <a:avLst/>
              </a:prstGeom>
              <a:blipFill>
                <a:blip r:embed="rId1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1367480" y="3929790"/>
                <a:ext cx="464294" cy="423449"/>
              </a:xfrm>
              <a:prstGeom prst="rect">
                <a:avLst/>
              </a:prstGeom>
              <a:noFill/>
            </p:spPr>
            <p:txBody>
              <a:bodyPr wrap="none" rtlCol="0">
                <a:spAutoFit/>
              </a:bodyPr>
              <a:lstStyle/>
              <a:p>
                <a:pPr defTabSz="685800">
                  <a:buClrTx/>
                  <a:defRPr/>
                </a:pPr>
                <a14:m>
                  <m:oMath xmlns:m="http://schemas.openxmlformats.org/officeDocument/2006/math">
                    <m:f>
                      <m:fPr>
                        <m:ctrlPr>
                          <a:rPr lang="en-US" sz="1350" i="1" kern="1200">
                            <a:solidFill>
                              <a:srgbClr val="292934"/>
                            </a:solidFill>
                            <a:latin typeface="Cambria Math" panose="02040503050406030204" pitchFamily="18" charset="0"/>
                            <a:ea typeface="+mn-ea"/>
                            <a:cs typeface="+mn-cs"/>
                          </a:rPr>
                        </m:ctrlPr>
                      </m:fPr>
                      <m:num>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𝑂</m:t>
                            </m:r>
                          </m:e>
                          <m:sub>
                            <m:r>
                              <a:rPr lang="en-US" sz="1350" i="1" kern="1200">
                                <a:solidFill>
                                  <a:srgbClr val="292934"/>
                                </a:solidFill>
                                <a:latin typeface="Cambria Math"/>
                                <a:ea typeface="+mn-ea"/>
                                <a:cs typeface="+mn-cs"/>
                              </a:rPr>
                              <m:t>3</m:t>
                            </m:r>
                          </m:sub>
                        </m:sSub>
                      </m:num>
                      <m:den>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𝐼</m:t>
                            </m:r>
                          </m:e>
                          <m:sub>
                            <m:r>
                              <a:rPr lang="en-US" sz="1350" i="1" kern="1200">
                                <a:solidFill>
                                  <a:srgbClr val="292934"/>
                                </a:solidFill>
                                <a:latin typeface="Cambria Math"/>
                                <a:ea typeface="+mn-ea"/>
                                <a:cs typeface="+mn-cs"/>
                              </a:rPr>
                              <m:t>3</m:t>
                            </m:r>
                          </m:sub>
                        </m:sSub>
                      </m:den>
                    </m:f>
                  </m:oMath>
                </a14:m>
                <a:r>
                  <a:rPr lang="en-US" sz="1350" i="1" kern="1200" dirty="0">
                    <a:solidFill>
                      <a:srgbClr val="292934"/>
                    </a:solidFill>
                    <a:ea typeface="+mn-ea"/>
                    <a:cs typeface="+mn-cs"/>
                  </a:rPr>
                  <a:t> </a:t>
                </a:r>
              </a:p>
            </p:txBody>
          </p:sp>
        </mc:Choice>
        <mc:Fallback xmlns="">
          <p:sp>
            <p:nvSpPr>
              <p:cNvPr id="60" name="TextBox 59"/>
              <p:cNvSpPr txBox="1">
                <a:spLocks noRot="1" noChangeAspect="1" noMove="1" noResize="1" noEditPoints="1" noAdjustHandles="1" noChangeArrowheads="1" noChangeShapeType="1" noTextEdit="1"/>
              </p:cNvSpPr>
              <p:nvPr/>
            </p:nvSpPr>
            <p:spPr>
              <a:xfrm>
                <a:off x="1367480" y="3929790"/>
                <a:ext cx="464294" cy="423449"/>
              </a:xfrm>
              <a:prstGeom prst="rect">
                <a:avLst/>
              </a:prstGeom>
              <a:blipFill>
                <a:blip r:embed="rId1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1558709" y="3968482"/>
                <a:ext cx="356188"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r>
                        <a:rPr lang="en-US" sz="1350" i="1" kern="1200">
                          <a:solidFill>
                            <a:srgbClr val="292934"/>
                          </a:solidFill>
                          <a:latin typeface="Cambria Math"/>
                          <a:ea typeface="+mn-ea"/>
                          <a:cs typeface="+mn-cs"/>
                        </a:rPr>
                        <m:t>×</m:t>
                      </m:r>
                    </m:oMath>
                  </m:oMathPara>
                </a14:m>
                <a:endParaRPr lang="en-US" sz="1350" kern="1200" dirty="0">
                  <a:solidFill>
                    <a:srgbClr val="292934"/>
                  </a:solidFill>
                  <a:ea typeface="+mn-ea"/>
                  <a:cs typeface="+mn-cs"/>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1558709" y="3968482"/>
                <a:ext cx="356188" cy="300082"/>
              </a:xfrm>
              <a:prstGeom prst="rect">
                <a:avLst/>
              </a:prstGeom>
              <a:blipFill>
                <a:blip r:embed="rId2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30136" y="3929789"/>
                <a:ext cx="464294" cy="422488"/>
              </a:xfrm>
              <a:prstGeom prst="rect">
                <a:avLst/>
              </a:prstGeom>
              <a:noFill/>
            </p:spPr>
            <p:txBody>
              <a:bodyPr wrap="none" rtlCol="0">
                <a:spAutoFit/>
              </a:bodyPr>
              <a:lstStyle/>
              <a:p>
                <a:pPr defTabSz="685800">
                  <a:buClrTx/>
                  <a:defRPr/>
                </a:pPr>
                <a14:m>
                  <m:oMath xmlns:m="http://schemas.openxmlformats.org/officeDocument/2006/math">
                    <m:f>
                      <m:fPr>
                        <m:ctrlPr>
                          <a:rPr lang="en-US" sz="1350" i="1" kern="1200">
                            <a:solidFill>
                              <a:srgbClr val="292934"/>
                            </a:solidFill>
                            <a:latin typeface="Cambria Math" panose="02040503050406030204" pitchFamily="18" charset="0"/>
                            <a:ea typeface="+mn-ea"/>
                            <a:cs typeface="+mn-cs"/>
                          </a:rPr>
                        </m:ctrlPr>
                      </m:fPr>
                      <m:num>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𝑂</m:t>
                            </m:r>
                          </m:e>
                          <m:sub>
                            <m:r>
                              <a:rPr lang="en-US" sz="1350" i="1" kern="1200">
                                <a:solidFill>
                                  <a:srgbClr val="292934"/>
                                </a:solidFill>
                                <a:latin typeface="Cambria Math"/>
                                <a:ea typeface="+mn-ea"/>
                                <a:cs typeface="+mn-cs"/>
                              </a:rPr>
                              <m:t>2</m:t>
                            </m:r>
                          </m:sub>
                        </m:sSub>
                      </m:num>
                      <m:den>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𝐼</m:t>
                            </m:r>
                          </m:e>
                          <m:sub>
                            <m:r>
                              <a:rPr lang="en-US" sz="1350" i="1" kern="1200">
                                <a:solidFill>
                                  <a:srgbClr val="292934"/>
                                </a:solidFill>
                                <a:latin typeface="Cambria Math"/>
                                <a:ea typeface="+mn-ea"/>
                                <a:cs typeface="+mn-cs"/>
                              </a:rPr>
                              <m:t>2</m:t>
                            </m:r>
                          </m:sub>
                        </m:sSub>
                      </m:den>
                    </m:f>
                  </m:oMath>
                </a14:m>
                <a:r>
                  <a:rPr lang="en-US" sz="1350" i="1" kern="1200" dirty="0">
                    <a:solidFill>
                      <a:srgbClr val="292934"/>
                    </a:solidFill>
                    <a:ea typeface="+mn-ea"/>
                    <a:cs typeface="+mn-cs"/>
                  </a:rPr>
                  <a:t> </a:t>
                </a:r>
              </a:p>
            </p:txBody>
          </p:sp>
        </mc:Choice>
        <mc:Fallback xmlns="">
          <p:sp>
            <p:nvSpPr>
              <p:cNvPr id="62" name="TextBox 61"/>
              <p:cNvSpPr txBox="1">
                <a:spLocks noRot="1" noChangeAspect="1" noMove="1" noResize="1" noEditPoints="1" noAdjustHandles="1" noChangeArrowheads="1" noChangeShapeType="1" noTextEdit="1"/>
              </p:cNvSpPr>
              <p:nvPr/>
            </p:nvSpPr>
            <p:spPr>
              <a:xfrm>
                <a:off x="2130136" y="3929789"/>
                <a:ext cx="464294" cy="422488"/>
              </a:xfrm>
              <a:prstGeom prst="rect">
                <a:avLst/>
              </a:prstGeom>
              <a:blipFill>
                <a:blip r:embed="rId3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2358809" y="3968482"/>
                <a:ext cx="356188"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r>
                        <a:rPr lang="en-US" sz="1350" i="1" kern="1200">
                          <a:solidFill>
                            <a:srgbClr val="292934"/>
                          </a:solidFill>
                          <a:latin typeface="Cambria Math"/>
                          <a:ea typeface="+mn-ea"/>
                          <a:cs typeface="+mn-cs"/>
                        </a:rPr>
                        <m:t>×</m:t>
                      </m:r>
                    </m:oMath>
                  </m:oMathPara>
                </a14:m>
                <a:endParaRPr lang="en-US" sz="1350" kern="1200" dirty="0">
                  <a:solidFill>
                    <a:srgbClr val="292934"/>
                  </a:solidFill>
                  <a:ea typeface="+mn-ea"/>
                  <a:cs typeface="+mn-cs"/>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2358809" y="3968482"/>
                <a:ext cx="356188" cy="300082"/>
              </a:xfrm>
              <a:prstGeom prst="rect">
                <a:avLst/>
              </a:prstGeom>
              <a:blipFill>
                <a:blip r:embed="rId2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2519861" y="3930511"/>
                <a:ext cx="464294" cy="422488"/>
              </a:xfrm>
              <a:prstGeom prst="rect">
                <a:avLst/>
              </a:prstGeom>
              <a:noFill/>
            </p:spPr>
            <p:txBody>
              <a:bodyPr wrap="none" rtlCol="0">
                <a:spAutoFit/>
              </a:bodyPr>
              <a:lstStyle/>
              <a:p>
                <a:pPr defTabSz="685800">
                  <a:buClrTx/>
                  <a:defRPr/>
                </a:pPr>
                <a14:m>
                  <m:oMath xmlns:m="http://schemas.openxmlformats.org/officeDocument/2006/math">
                    <m:f>
                      <m:fPr>
                        <m:ctrlPr>
                          <a:rPr lang="en-US" sz="1350" i="1" kern="1200">
                            <a:solidFill>
                              <a:srgbClr val="292934"/>
                            </a:solidFill>
                            <a:latin typeface="Cambria Math" panose="02040503050406030204" pitchFamily="18" charset="0"/>
                            <a:ea typeface="+mn-ea"/>
                            <a:cs typeface="+mn-cs"/>
                          </a:rPr>
                        </m:ctrlPr>
                      </m:fPr>
                      <m:num>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𝐼</m:t>
                            </m:r>
                          </m:e>
                          <m:sub>
                            <m:r>
                              <a:rPr lang="en-US" sz="1350" i="1" kern="1200">
                                <a:solidFill>
                                  <a:srgbClr val="292934"/>
                                </a:solidFill>
                                <a:latin typeface="Cambria Math"/>
                                <a:ea typeface="+mn-ea"/>
                                <a:cs typeface="+mn-cs"/>
                              </a:rPr>
                              <m:t>2</m:t>
                            </m:r>
                          </m:sub>
                        </m:sSub>
                      </m:num>
                      <m:den>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𝑂</m:t>
                            </m:r>
                          </m:e>
                          <m:sub>
                            <m:r>
                              <a:rPr lang="en-US" sz="1350" i="1" kern="1200">
                                <a:solidFill>
                                  <a:srgbClr val="292934"/>
                                </a:solidFill>
                                <a:latin typeface="Cambria Math"/>
                                <a:ea typeface="+mn-ea"/>
                                <a:cs typeface="+mn-cs"/>
                              </a:rPr>
                              <m:t>1</m:t>
                            </m:r>
                          </m:sub>
                        </m:sSub>
                      </m:den>
                    </m:f>
                  </m:oMath>
                </a14:m>
                <a:r>
                  <a:rPr lang="en-US" sz="1350" i="1" kern="1200" dirty="0">
                    <a:solidFill>
                      <a:srgbClr val="292934"/>
                    </a:solidFill>
                    <a:ea typeface="+mn-ea"/>
                    <a:cs typeface="+mn-cs"/>
                  </a:rPr>
                  <a:t> </a:t>
                </a:r>
              </a:p>
            </p:txBody>
          </p:sp>
        </mc:Choice>
        <mc:Fallback xmlns="">
          <p:sp>
            <p:nvSpPr>
              <p:cNvPr id="64" name="TextBox 63"/>
              <p:cNvSpPr txBox="1">
                <a:spLocks noRot="1" noChangeAspect="1" noMove="1" noResize="1" noEditPoints="1" noAdjustHandles="1" noChangeArrowheads="1" noChangeShapeType="1" noTextEdit="1"/>
              </p:cNvSpPr>
              <p:nvPr/>
            </p:nvSpPr>
            <p:spPr>
              <a:xfrm>
                <a:off x="2519861" y="3930511"/>
                <a:ext cx="464294" cy="422488"/>
              </a:xfrm>
              <a:prstGeom prst="rect">
                <a:avLst/>
              </a:prstGeom>
              <a:blipFill>
                <a:blip r:embed="rId3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1180013" y="3968482"/>
                <a:ext cx="356188"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r>
                        <a:rPr lang="en-US" sz="1350" i="1" kern="1200">
                          <a:solidFill>
                            <a:srgbClr val="292934"/>
                          </a:solidFill>
                          <a:latin typeface="Cambria Math"/>
                          <a:ea typeface="+mn-ea"/>
                          <a:cs typeface="+mn-cs"/>
                        </a:rPr>
                        <m:t>×</m:t>
                      </m:r>
                    </m:oMath>
                  </m:oMathPara>
                </a14:m>
                <a:endParaRPr lang="en-US" sz="1350" kern="1200" dirty="0">
                  <a:solidFill>
                    <a:srgbClr val="292934"/>
                  </a:solidFill>
                  <a:ea typeface="+mn-ea"/>
                  <a:cs typeface="+mn-cs"/>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1180013" y="3968482"/>
                <a:ext cx="356188" cy="300082"/>
              </a:xfrm>
              <a:prstGeom prst="rect">
                <a:avLst/>
              </a:prstGeom>
              <a:blipFill>
                <a:blip r:embed="rId2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1764212" y="3931268"/>
                <a:ext cx="464294" cy="422488"/>
              </a:xfrm>
              <a:prstGeom prst="rect">
                <a:avLst/>
              </a:prstGeom>
              <a:noFill/>
            </p:spPr>
            <p:txBody>
              <a:bodyPr wrap="none" rtlCol="0">
                <a:spAutoFit/>
              </a:bodyPr>
              <a:lstStyle/>
              <a:p>
                <a:pPr defTabSz="685800">
                  <a:buClrTx/>
                  <a:defRPr/>
                </a:pPr>
                <a14:m>
                  <m:oMath xmlns:m="http://schemas.openxmlformats.org/officeDocument/2006/math">
                    <m:f>
                      <m:fPr>
                        <m:ctrlPr>
                          <a:rPr lang="en-US" sz="1350" i="1" kern="1200">
                            <a:solidFill>
                              <a:srgbClr val="292934"/>
                            </a:solidFill>
                            <a:latin typeface="Cambria Math" panose="02040503050406030204" pitchFamily="18" charset="0"/>
                            <a:ea typeface="+mn-ea"/>
                            <a:cs typeface="+mn-cs"/>
                          </a:rPr>
                        </m:ctrlPr>
                      </m:fPr>
                      <m:num>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𝐼</m:t>
                            </m:r>
                          </m:e>
                          <m:sub>
                            <m:r>
                              <a:rPr lang="en-US" sz="1350" i="1" kern="1200">
                                <a:solidFill>
                                  <a:srgbClr val="292934"/>
                                </a:solidFill>
                                <a:latin typeface="Cambria Math"/>
                                <a:ea typeface="+mn-ea"/>
                                <a:cs typeface="+mn-cs"/>
                              </a:rPr>
                              <m:t>3</m:t>
                            </m:r>
                          </m:sub>
                        </m:sSub>
                      </m:num>
                      <m:den>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𝑂</m:t>
                            </m:r>
                          </m:e>
                          <m:sub>
                            <m:r>
                              <a:rPr lang="en-US" sz="1350" i="1" kern="1200">
                                <a:solidFill>
                                  <a:srgbClr val="292934"/>
                                </a:solidFill>
                                <a:latin typeface="Cambria Math"/>
                                <a:ea typeface="+mn-ea"/>
                                <a:cs typeface="+mn-cs"/>
                              </a:rPr>
                              <m:t>2</m:t>
                            </m:r>
                          </m:sub>
                        </m:sSub>
                      </m:den>
                    </m:f>
                  </m:oMath>
                </a14:m>
                <a:r>
                  <a:rPr lang="en-US" sz="1350" i="1" kern="1200" dirty="0">
                    <a:solidFill>
                      <a:srgbClr val="292934"/>
                    </a:solidFill>
                    <a:ea typeface="+mn-ea"/>
                    <a:cs typeface="+mn-cs"/>
                  </a:rPr>
                  <a:t> </a:t>
                </a:r>
              </a:p>
            </p:txBody>
          </p:sp>
        </mc:Choice>
        <mc:Fallback xmlns="">
          <p:sp>
            <p:nvSpPr>
              <p:cNvPr id="66" name="TextBox 65"/>
              <p:cNvSpPr txBox="1">
                <a:spLocks noRot="1" noChangeAspect="1" noMove="1" noResize="1" noEditPoints="1" noAdjustHandles="1" noChangeArrowheads="1" noChangeShapeType="1" noTextEdit="1"/>
              </p:cNvSpPr>
              <p:nvPr/>
            </p:nvSpPr>
            <p:spPr>
              <a:xfrm>
                <a:off x="1764212" y="3931268"/>
                <a:ext cx="464294" cy="422488"/>
              </a:xfrm>
              <a:prstGeom prst="rect">
                <a:avLst/>
              </a:prstGeom>
              <a:blipFill>
                <a:blip r:embed="rId3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1968140" y="3970715"/>
                <a:ext cx="356188"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r>
                        <a:rPr lang="en-US" sz="1350" i="1" kern="1200">
                          <a:solidFill>
                            <a:srgbClr val="292934"/>
                          </a:solidFill>
                          <a:latin typeface="Cambria Math"/>
                          <a:ea typeface="+mn-ea"/>
                          <a:cs typeface="+mn-cs"/>
                        </a:rPr>
                        <m:t>×</m:t>
                      </m:r>
                    </m:oMath>
                  </m:oMathPara>
                </a14:m>
                <a:endParaRPr lang="en-US" sz="1350" kern="1200" dirty="0">
                  <a:solidFill>
                    <a:srgbClr val="292934"/>
                  </a:solidFill>
                  <a:ea typeface="+mn-ea"/>
                  <a:cs typeface="+mn-cs"/>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968140" y="3970715"/>
                <a:ext cx="356188" cy="300082"/>
              </a:xfrm>
              <a:prstGeom prst="rect">
                <a:avLst/>
              </a:prstGeom>
              <a:blipFill>
                <a:blip r:embed="rId3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2777854" y="3968482"/>
                <a:ext cx="356188"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r>
                        <a:rPr lang="en-US" sz="1350" i="1" kern="1200">
                          <a:solidFill>
                            <a:srgbClr val="292934"/>
                          </a:solidFill>
                          <a:latin typeface="Cambria Math"/>
                          <a:ea typeface="+mn-ea"/>
                          <a:cs typeface="+mn-cs"/>
                        </a:rPr>
                        <m:t>×</m:t>
                      </m:r>
                    </m:oMath>
                  </m:oMathPara>
                </a14:m>
                <a:endParaRPr lang="en-US" sz="1350" kern="1200" dirty="0">
                  <a:solidFill>
                    <a:srgbClr val="292934"/>
                  </a:solidFill>
                  <a:ea typeface="+mn-ea"/>
                  <a:cs typeface="+mn-cs"/>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2777854" y="3968482"/>
                <a:ext cx="356188" cy="300082"/>
              </a:xfrm>
              <a:prstGeom prst="rect">
                <a:avLst/>
              </a:prstGeom>
              <a:blipFill>
                <a:blip r:embed="rId2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2938906" y="3930511"/>
                <a:ext cx="464294" cy="422488"/>
              </a:xfrm>
              <a:prstGeom prst="rect">
                <a:avLst/>
              </a:prstGeom>
              <a:noFill/>
            </p:spPr>
            <p:txBody>
              <a:bodyPr wrap="none" rtlCol="0">
                <a:spAutoFit/>
              </a:bodyPr>
              <a:lstStyle/>
              <a:p>
                <a:pPr defTabSz="685800">
                  <a:buClrTx/>
                  <a:defRPr/>
                </a:pPr>
                <a14:m>
                  <m:oMath xmlns:m="http://schemas.openxmlformats.org/officeDocument/2006/math">
                    <m:f>
                      <m:fPr>
                        <m:ctrlPr>
                          <a:rPr lang="en-US" sz="1350" i="1" kern="1200">
                            <a:solidFill>
                              <a:srgbClr val="292934"/>
                            </a:solidFill>
                            <a:latin typeface="Cambria Math" panose="02040503050406030204" pitchFamily="18" charset="0"/>
                            <a:ea typeface="+mn-ea"/>
                            <a:cs typeface="+mn-cs"/>
                          </a:rPr>
                        </m:ctrlPr>
                      </m:fPr>
                      <m:num>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𝑂</m:t>
                            </m:r>
                          </m:e>
                          <m:sub>
                            <m:r>
                              <a:rPr lang="en-US" sz="1350" i="1" kern="1200">
                                <a:solidFill>
                                  <a:srgbClr val="292934"/>
                                </a:solidFill>
                                <a:latin typeface="Cambria Math"/>
                                <a:ea typeface="+mn-ea"/>
                                <a:cs typeface="+mn-cs"/>
                              </a:rPr>
                              <m:t>1</m:t>
                            </m:r>
                          </m:sub>
                        </m:sSub>
                      </m:num>
                      <m:den>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𝐼</m:t>
                            </m:r>
                          </m:e>
                          <m:sub>
                            <m:r>
                              <a:rPr lang="en-US" sz="1350" i="1" kern="1200">
                                <a:solidFill>
                                  <a:srgbClr val="292934"/>
                                </a:solidFill>
                                <a:latin typeface="Cambria Math"/>
                                <a:ea typeface="+mn-ea"/>
                                <a:cs typeface="+mn-cs"/>
                              </a:rPr>
                              <m:t>1</m:t>
                            </m:r>
                          </m:sub>
                        </m:sSub>
                      </m:den>
                    </m:f>
                  </m:oMath>
                </a14:m>
                <a:r>
                  <a:rPr lang="en-US" sz="1350" i="1" kern="1200" dirty="0">
                    <a:solidFill>
                      <a:srgbClr val="292934"/>
                    </a:solidFill>
                    <a:ea typeface="+mn-ea"/>
                    <a:cs typeface="+mn-cs"/>
                  </a:rPr>
                  <a:t> </a:t>
                </a:r>
              </a:p>
            </p:txBody>
          </p:sp>
        </mc:Choice>
        <mc:Fallback xmlns="">
          <p:sp>
            <p:nvSpPr>
              <p:cNvPr id="69" name="TextBox 68"/>
              <p:cNvSpPr txBox="1">
                <a:spLocks noRot="1" noChangeAspect="1" noMove="1" noResize="1" noEditPoints="1" noAdjustHandles="1" noChangeArrowheads="1" noChangeShapeType="1" noTextEdit="1"/>
              </p:cNvSpPr>
              <p:nvPr/>
            </p:nvSpPr>
            <p:spPr>
              <a:xfrm>
                <a:off x="2938906" y="3930511"/>
                <a:ext cx="464294" cy="422488"/>
              </a:xfrm>
              <a:prstGeom prst="rect">
                <a:avLst/>
              </a:prstGeom>
              <a:blipFill>
                <a:blip r:embed="rId3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3183581" y="3968482"/>
                <a:ext cx="356188" cy="300082"/>
              </a:xfrm>
              <a:prstGeom prst="rect">
                <a:avLst/>
              </a:prstGeom>
              <a:noFill/>
            </p:spPr>
            <p:txBody>
              <a:bodyPr wrap="none" rtlCol="0">
                <a:spAutoFit/>
              </a:bodyPr>
              <a:lstStyle/>
              <a:p>
                <a:pPr defTabSz="685800">
                  <a:buClrTx/>
                  <a:defRPr/>
                </a:pPr>
                <a14:m>
                  <m:oMathPara xmlns:m="http://schemas.openxmlformats.org/officeDocument/2006/math">
                    <m:oMathParaPr>
                      <m:jc m:val="centerGroup"/>
                    </m:oMathParaPr>
                    <m:oMath xmlns:m="http://schemas.openxmlformats.org/officeDocument/2006/math">
                      <m:r>
                        <a:rPr lang="en-US" sz="1350" i="1" kern="1200">
                          <a:solidFill>
                            <a:srgbClr val="292934"/>
                          </a:solidFill>
                          <a:latin typeface="Cambria Math"/>
                          <a:ea typeface="+mn-ea"/>
                          <a:cs typeface="+mn-cs"/>
                        </a:rPr>
                        <m:t>×</m:t>
                      </m:r>
                    </m:oMath>
                  </m:oMathPara>
                </a14:m>
                <a:endParaRPr lang="en-US" sz="1350" kern="1200" dirty="0">
                  <a:solidFill>
                    <a:srgbClr val="292934"/>
                  </a:solidFill>
                  <a:ea typeface="+mn-ea"/>
                  <a:cs typeface="+mn-cs"/>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3183581" y="3968482"/>
                <a:ext cx="356188" cy="300082"/>
              </a:xfrm>
              <a:prstGeom prst="rect">
                <a:avLst/>
              </a:prstGeom>
              <a:blipFill>
                <a:blip r:embed="rId3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3374514" y="3930511"/>
                <a:ext cx="483722" cy="422488"/>
              </a:xfrm>
              <a:prstGeom prst="rect">
                <a:avLst/>
              </a:prstGeom>
              <a:noFill/>
            </p:spPr>
            <p:txBody>
              <a:bodyPr wrap="none" rtlCol="0">
                <a:spAutoFit/>
              </a:bodyPr>
              <a:lstStyle/>
              <a:p>
                <a:pPr defTabSz="685800">
                  <a:buClrTx/>
                  <a:defRPr/>
                </a:pPr>
                <a14:m>
                  <m:oMath xmlns:m="http://schemas.openxmlformats.org/officeDocument/2006/math">
                    <m:f>
                      <m:fPr>
                        <m:ctrlPr>
                          <a:rPr lang="en-US" sz="1350" i="1" kern="1200">
                            <a:solidFill>
                              <a:srgbClr val="292934"/>
                            </a:solidFill>
                            <a:latin typeface="Cambria Math" panose="02040503050406030204" pitchFamily="18" charset="0"/>
                            <a:ea typeface="+mn-ea"/>
                            <a:cs typeface="+mn-cs"/>
                          </a:rPr>
                        </m:ctrlPr>
                      </m:fPr>
                      <m:num>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𝐼</m:t>
                            </m:r>
                          </m:e>
                          <m:sub>
                            <m:r>
                              <a:rPr lang="en-US" sz="1350" i="1" kern="1200">
                                <a:solidFill>
                                  <a:srgbClr val="292934"/>
                                </a:solidFill>
                                <a:latin typeface="Cambria Math"/>
                                <a:ea typeface="+mn-ea"/>
                                <a:cs typeface="+mn-cs"/>
                              </a:rPr>
                              <m:t>1</m:t>
                            </m:r>
                          </m:sub>
                        </m:sSub>
                      </m:num>
                      <m:den>
                        <m:r>
                          <a:rPr lang="en-US" sz="1350" i="1" kern="1200">
                            <a:solidFill>
                              <a:srgbClr val="292934"/>
                            </a:solidFill>
                            <a:latin typeface="Cambria Math"/>
                            <a:ea typeface="+mn-ea"/>
                            <a:cs typeface="+mn-cs"/>
                          </a:rPr>
                          <m:t>𝜕</m:t>
                        </m:r>
                        <m:sSub>
                          <m:sSubPr>
                            <m:ctrlPr>
                              <a:rPr lang="en-US" sz="1350" i="1" kern="1200">
                                <a:solidFill>
                                  <a:srgbClr val="292934"/>
                                </a:solidFill>
                                <a:latin typeface="Cambria Math" panose="02040503050406030204" pitchFamily="18" charset="0"/>
                                <a:ea typeface="+mn-ea"/>
                                <a:cs typeface="+mn-cs"/>
                              </a:rPr>
                            </m:ctrlPr>
                          </m:sSubPr>
                          <m:e>
                            <m:r>
                              <a:rPr lang="en-US" sz="1350" i="1" kern="1200">
                                <a:solidFill>
                                  <a:srgbClr val="292934"/>
                                </a:solidFill>
                                <a:latin typeface="Cambria Math"/>
                                <a:ea typeface="+mn-ea"/>
                                <a:cs typeface="+mn-cs"/>
                              </a:rPr>
                              <m:t>𝑤</m:t>
                            </m:r>
                          </m:e>
                          <m:sub>
                            <m:r>
                              <a:rPr lang="en-US" sz="1350" i="1" kern="1200">
                                <a:solidFill>
                                  <a:srgbClr val="292934"/>
                                </a:solidFill>
                                <a:latin typeface="Cambria Math"/>
                                <a:ea typeface="+mn-ea"/>
                                <a:cs typeface="+mn-cs"/>
                              </a:rPr>
                              <m:t>1</m:t>
                            </m:r>
                          </m:sub>
                        </m:sSub>
                      </m:den>
                    </m:f>
                  </m:oMath>
                </a14:m>
                <a:r>
                  <a:rPr lang="en-US" sz="1350" i="1" kern="1200" dirty="0">
                    <a:solidFill>
                      <a:srgbClr val="292934"/>
                    </a:solidFill>
                    <a:ea typeface="+mn-ea"/>
                    <a:cs typeface="+mn-cs"/>
                  </a:rPr>
                  <a:t> </a:t>
                </a:r>
              </a:p>
            </p:txBody>
          </p:sp>
        </mc:Choice>
        <mc:Fallback xmlns="">
          <p:sp>
            <p:nvSpPr>
              <p:cNvPr id="71" name="TextBox 70"/>
              <p:cNvSpPr txBox="1">
                <a:spLocks noRot="1" noChangeAspect="1" noMove="1" noResize="1" noEditPoints="1" noAdjustHandles="1" noChangeArrowheads="1" noChangeShapeType="1" noTextEdit="1"/>
              </p:cNvSpPr>
              <p:nvPr/>
            </p:nvSpPr>
            <p:spPr>
              <a:xfrm>
                <a:off x="3374514" y="3930511"/>
                <a:ext cx="483722" cy="422488"/>
              </a:xfrm>
              <a:prstGeom prst="rect">
                <a:avLst/>
              </a:prstGeom>
              <a:blipFill>
                <a:blip r:embed="rId36"/>
                <a:stretch>
                  <a:fillRect/>
                </a:stretch>
              </a:blipFill>
            </p:spPr>
            <p:txBody>
              <a:bodyPr/>
              <a:lstStyle/>
              <a:p>
                <a:r>
                  <a:rPr lang="en-IN">
                    <a:noFill/>
                  </a:rPr>
                  <a:t> </a:t>
                </a:r>
              </a:p>
            </p:txBody>
          </p:sp>
        </mc:Fallback>
      </mc:AlternateContent>
      <p:sp>
        <p:nvSpPr>
          <p:cNvPr id="72" name="Title 1"/>
          <p:cNvSpPr>
            <a:spLocks noGrp="1"/>
          </p:cNvSpPr>
          <p:nvPr>
            <p:ph type="title"/>
          </p:nvPr>
        </p:nvSpPr>
        <p:spPr>
          <a:xfrm>
            <a:off x="1599627" y="62308"/>
            <a:ext cx="6351677" cy="577910"/>
          </a:xfrm>
        </p:spPr>
        <p:txBody>
          <a:bodyPr>
            <a:noAutofit/>
          </a:bodyPr>
          <a:lstStyle/>
          <a:p>
            <a:r>
              <a:rPr lang="en-US" sz="2400" dirty="0"/>
              <a:t>Training Neural </a:t>
            </a:r>
            <a:r>
              <a:rPr lang="en-US" sz="2400" dirty="0" smtClean="0"/>
              <a:t>Network: Backpropagation</a:t>
            </a:r>
            <a:endParaRPr lang="en-US" sz="2400" dirty="0"/>
          </a:p>
        </p:txBody>
      </p:sp>
      <p:sp>
        <p:nvSpPr>
          <p:cNvPr id="28" name="Slide Number Placeholder 27"/>
          <p:cNvSpPr>
            <a:spLocks noGrp="1"/>
          </p:cNvSpPr>
          <p:nvPr>
            <p:ph type="sldNum" sz="quarter" idx="12"/>
          </p:nvPr>
        </p:nvSpPr>
        <p:spPr/>
        <p:txBody>
          <a:bodyPr/>
          <a:lstStyle/>
          <a:p>
            <a:pPr defTabSz="685800">
              <a:buClrTx/>
              <a:defRPr/>
            </a:pPr>
            <a:fld id="{2C7DD252-A74E-4E8E-A6B4-FCD6DE8F900F}" type="slidenum">
              <a:rPr lang="en-IN" sz="900" kern="1200">
                <a:solidFill>
                  <a:prstClr val="black">
                    <a:tint val="75000"/>
                  </a:prstClr>
                </a:solidFill>
                <a:latin typeface="Century Schoolbook" panose="02040604050505020304"/>
                <a:ea typeface="+mn-ea"/>
                <a:cs typeface="+mn-cs"/>
              </a:rPr>
              <a:pPr defTabSz="685800">
                <a:buClrTx/>
                <a:defRPr/>
              </a:pPr>
              <a:t>53</a:t>
            </a:fld>
            <a:endParaRPr lang="en-IN" sz="900" kern="1200" dirty="0">
              <a:solidFill>
                <a:prstClr val="black">
                  <a:tint val="75000"/>
                </a:prstClr>
              </a:solidFill>
              <a:latin typeface="Century Schoolbook" panose="02040604050505020304"/>
              <a:ea typeface="+mn-ea"/>
              <a:cs typeface="+mn-cs"/>
            </a:endParaRPr>
          </a:p>
        </p:txBody>
      </p:sp>
      <p:sp>
        <p:nvSpPr>
          <p:cNvPr id="3" name="TextBox 2">
            <a:extLst>
              <a:ext uri="{FF2B5EF4-FFF2-40B4-BE49-F238E27FC236}">
                <a16:creationId xmlns:a16="http://schemas.microsoft.com/office/drawing/2014/main" id="{481488E1-FC37-4279-BF14-EA2EAC454838}"/>
              </a:ext>
            </a:extLst>
          </p:cNvPr>
          <p:cNvSpPr txBox="1"/>
          <p:nvPr/>
        </p:nvSpPr>
        <p:spPr>
          <a:xfrm>
            <a:off x="3933255" y="1832149"/>
            <a:ext cx="65" cy="161583"/>
          </a:xfrm>
          <a:prstGeom prst="rect">
            <a:avLst/>
          </a:prstGeom>
          <a:noFill/>
        </p:spPr>
        <p:txBody>
          <a:bodyPr wrap="none" lIns="0" tIns="0" rIns="0" bIns="0" rtlCol="0">
            <a:spAutoFit/>
          </a:bodyPr>
          <a:lstStyle/>
          <a:p>
            <a:endParaRPr lang="en-IN" sz="1050" dirty="0"/>
          </a:p>
        </p:txBody>
      </p:sp>
    </p:spTree>
    <p:extLst>
      <p:ext uri="{BB962C8B-B14F-4D97-AF65-F5344CB8AC3E}">
        <p14:creationId xmlns:p14="http://schemas.microsoft.com/office/powerpoint/2010/main" val="22136896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Convolutional Neural Network (CNN)</a:t>
            </a:r>
            <a:br>
              <a:rPr lang="en-IN" dirty="0"/>
            </a:br>
            <a:endParaRPr lang="en-IN" dirty="0"/>
          </a:p>
        </p:txBody>
      </p:sp>
      <p:sp>
        <p:nvSpPr>
          <p:cNvPr id="4" name="Slide Number Placeholder 3"/>
          <p:cNvSpPr>
            <a:spLocks noGrp="1"/>
          </p:cNvSpPr>
          <p:nvPr>
            <p:ph type="sldNum" sz="quarter" idx="12"/>
          </p:nvPr>
        </p:nvSpPr>
        <p:spPr/>
        <p:txBody>
          <a:bodyPr/>
          <a:lstStyle/>
          <a:p>
            <a:fld id="{2C7DD252-A74E-4E8E-A6B4-FCD6DE8F900F}" type="slidenum">
              <a:rPr lang="en-IN" smtClean="0"/>
              <a:t>54</a:t>
            </a:fld>
            <a:endParaRPr lang="en-IN"/>
          </a:p>
        </p:txBody>
      </p:sp>
      <p:sp>
        <p:nvSpPr>
          <p:cNvPr id="5" name="TextBox 4"/>
          <p:cNvSpPr txBox="1"/>
          <p:nvPr/>
        </p:nvSpPr>
        <p:spPr>
          <a:xfrm>
            <a:off x="1033670" y="934278"/>
            <a:ext cx="4070345" cy="369332"/>
          </a:xfrm>
          <a:prstGeom prst="rect">
            <a:avLst/>
          </a:prstGeom>
          <a:noFill/>
        </p:spPr>
        <p:txBody>
          <a:bodyPr wrap="none" rtlCol="0">
            <a:spAutoFit/>
          </a:bodyPr>
          <a:lstStyle/>
          <a:p>
            <a:r>
              <a:rPr lang="en-IN" sz="1800" dirty="0" smtClean="0">
                <a:solidFill>
                  <a:srgbClr val="7030A0"/>
                </a:solidFill>
              </a:rPr>
              <a:t>For images and computer vision tasks</a:t>
            </a:r>
            <a:endParaRPr lang="en-IN" sz="1800" dirty="0">
              <a:solidFill>
                <a:srgbClr val="7030A0"/>
              </a:solidFill>
            </a:endParaRPr>
          </a:p>
        </p:txBody>
      </p:sp>
      <p:pic>
        <p:nvPicPr>
          <p:cNvPr id="6" name="Picture 5"/>
          <p:cNvPicPr>
            <a:picLocks noChangeAspect="1"/>
          </p:cNvPicPr>
          <p:nvPr/>
        </p:nvPicPr>
        <p:blipFill>
          <a:blip r:embed="rId2"/>
          <a:stretch>
            <a:fillRect/>
          </a:stretch>
        </p:blipFill>
        <p:spPr>
          <a:xfrm>
            <a:off x="1106557" y="1585457"/>
            <a:ext cx="4499238" cy="1548518"/>
          </a:xfrm>
          <a:prstGeom prst="rect">
            <a:avLst/>
          </a:prstGeom>
        </p:spPr>
      </p:pic>
    </p:spTree>
    <p:extLst>
      <p:ext uri="{BB962C8B-B14F-4D97-AF65-F5344CB8AC3E}">
        <p14:creationId xmlns:p14="http://schemas.microsoft.com/office/powerpoint/2010/main" val="27323386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9687" y="117478"/>
            <a:ext cx="6989109" cy="598993"/>
          </a:xfrm>
        </p:spPr>
        <p:txBody>
          <a:bodyPr>
            <a:normAutofit fontScale="90000"/>
          </a:bodyPr>
          <a:lstStyle/>
          <a:p>
            <a:r>
              <a:rPr lang="en-IN" dirty="0"/>
              <a:t>CNN: An Example</a:t>
            </a:r>
          </a:p>
        </p:txBody>
      </p:sp>
      <p:pic>
        <p:nvPicPr>
          <p:cNvPr id="4" name="Picture 3"/>
          <p:cNvPicPr>
            <a:picLocks noChangeAspect="1"/>
          </p:cNvPicPr>
          <p:nvPr/>
        </p:nvPicPr>
        <p:blipFill>
          <a:blip r:embed="rId2"/>
          <a:stretch>
            <a:fillRect/>
          </a:stretch>
        </p:blipFill>
        <p:spPr>
          <a:xfrm>
            <a:off x="886692" y="1174389"/>
            <a:ext cx="7296799" cy="3552136"/>
          </a:xfrm>
          <a:prstGeom prst="rect">
            <a:avLst/>
          </a:prstGeom>
        </p:spPr>
      </p:pic>
    </p:spTree>
    <p:extLst>
      <p:ext uri="{BB962C8B-B14F-4D97-AF65-F5344CB8AC3E}">
        <p14:creationId xmlns:p14="http://schemas.microsoft.com/office/powerpoint/2010/main" val="695938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0929-04D9-45A9-B39D-C8C5AB5DB682}"/>
              </a:ext>
            </a:extLst>
          </p:cNvPr>
          <p:cNvSpPr>
            <a:spLocks noGrp="1"/>
          </p:cNvSpPr>
          <p:nvPr>
            <p:ph type="title"/>
          </p:nvPr>
        </p:nvSpPr>
        <p:spPr>
          <a:xfrm>
            <a:off x="1721223" y="122292"/>
            <a:ext cx="5251077" cy="572700"/>
          </a:xfrm>
        </p:spPr>
        <p:txBody>
          <a:bodyPr>
            <a:normAutofit fontScale="90000"/>
          </a:bodyPr>
          <a:lstStyle/>
          <a:p>
            <a:r>
              <a:rPr lang="en-IN" dirty="0" smtClean="0"/>
              <a:t>RNN: For Sequence Data</a:t>
            </a:r>
            <a:endParaRPr lang="en-IN" dirty="0"/>
          </a:p>
        </p:txBody>
      </p:sp>
      <p:pic>
        <p:nvPicPr>
          <p:cNvPr id="4" name="Picture 3">
            <a:extLst>
              <a:ext uri="{FF2B5EF4-FFF2-40B4-BE49-F238E27FC236}">
                <a16:creationId xmlns:a16="http://schemas.microsoft.com/office/drawing/2014/main" id="{98DE0DCF-242C-4EAF-8F4F-9212D772D077}"/>
              </a:ext>
            </a:extLst>
          </p:cNvPr>
          <p:cNvPicPr>
            <a:picLocks noChangeAspect="1"/>
          </p:cNvPicPr>
          <p:nvPr/>
        </p:nvPicPr>
        <p:blipFill>
          <a:blip r:embed="rId2"/>
          <a:stretch>
            <a:fillRect/>
          </a:stretch>
        </p:blipFill>
        <p:spPr>
          <a:xfrm>
            <a:off x="2418493" y="2742393"/>
            <a:ext cx="2804251" cy="1650831"/>
          </a:xfrm>
          <a:prstGeom prst="rect">
            <a:avLst/>
          </a:prstGeom>
        </p:spPr>
      </p:pic>
      <p:sp>
        <p:nvSpPr>
          <p:cNvPr id="5" name="TextBox 4">
            <a:extLst>
              <a:ext uri="{FF2B5EF4-FFF2-40B4-BE49-F238E27FC236}">
                <a16:creationId xmlns:a16="http://schemas.microsoft.com/office/drawing/2014/main" id="{E903ED55-7220-4E83-976F-66B2DD9BC52C}"/>
              </a:ext>
            </a:extLst>
          </p:cNvPr>
          <p:cNvSpPr txBox="1"/>
          <p:nvPr/>
        </p:nvSpPr>
        <p:spPr>
          <a:xfrm>
            <a:off x="2691071" y="953301"/>
            <a:ext cx="3137397" cy="307777"/>
          </a:xfrm>
          <a:prstGeom prst="rect">
            <a:avLst/>
          </a:prstGeom>
          <a:noFill/>
        </p:spPr>
        <p:txBody>
          <a:bodyPr wrap="none" rtlCol="0">
            <a:spAutoFit/>
          </a:bodyPr>
          <a:lstStyle/>
          <a:p>
            <a:r>
              <a:rPr lang="en-IN" b="1" dirty="0">
                <a:solidFill>
                  <a:srgbClr val="0070C0"/>
                </a:solidFill>
              </a:rPr>
              <a:t>Problem: Parts of speech tagging. </a:t>
            </a:r>
          </a:p>
        </p:txBody>
      </p:sp>
      <p:sp>
        <p:nvSpPr>
          <p:cNvPr id="6" name="TextBox 5">
            <a:extLst>
              <a:ext uri="{FF2B5EF4-FFF2-40B4-BE49-F238E27FC236}">
                <a16:creationId xmlns:a16="http://schemas.microsoft.com/office/drawing/2014/main" id="{8C3DA0BD-921E-45B5-A673-BE287D3650DD}"/>
              </a:ext>
            </a:extLst>
          </p:cNvPr>
          <p:cNvSpPr txBox="1"/>
          <p:nvPr/>
        </p:nvSpPr>
        <p:spPr>
          <a:xfrm>
            <a:off x="2706942" y="1316514"/>
            <a:ext cx="2153154" cy="307777"/>
          </a:xfrm>
          <a:prstGeom prst="rect">
            <a:avLst/>
          </a:prstGeom>
          <a:noFill/>
        </p:spPr>
        <p:txBody>
          <a:bodyPr wrap="none" rtlCol="0">
            <a:spAutoFit/>
          </a:bodyPr>
          <a:lstStyle/>
          <a:p>
            <a:r>
              <a:rPr lang="en-IN" b="1" dirty="0"/>
              <a:t>Input:</a:t>
            </a:r>
            <a:r>
              <a:rPr lang="en-IN" dirty="0"/>
              <a:t> John plays chess.</a:t>
            </a:r>
          </a:p>
        </p:txBody>
      </p:sp>
      <p:sp>
        <p:nvSpPr>
          <p:cNvPr id="7" name="TextBox 6">
            <a:extLst>
              <a:ext uri="{FF2B5EF4-FFF2-40B4-BE49-F238E27FC236}">
                <a16:creationId xmlns:a16="http://schemas.microsoft.com/office/drawing/2014/main" id="{E35D5A77-4B82-477B-9BE8-949CECC5E63B}"/>
              </a:ext>
            </a:extLst>
          </p:cNvPr>
          <p:cNvSpPr txBox="1"/>
          <p:nvPr/>
        </p:nvSpPr>
        <p:spPr>
          <a:xfrm>
            <a:off x="2691071" y="1631427"/>
            <a:ext cx="2361544" cy="307777"/>
          </a:xfrm>
          <a:prstGeom prst="rect">
            <a:avLst/>
          </a:prstGeom>
          <a:noFill/>
        </p:spPr>
        <p:txBody>
          <a:bodyPr wrap="none" rtlCol="0">
            <a:spAutoFit/>
          </a:bodyPr>
          <a:lstStyle/>
          <a:p>
            <a:r>
              <a:rPr lang="en-IN" b="1" dirty="0"/>
              <a:t>Output:</a:t>
            </a:r>
            <a:r>
              <a:rPr lang="en-IN" dirty="0"/>
              <a:t> Noun  Verb  Noun.</a:t>
            </a:r>
          </a:p>
        </p:txBody>
      </p:sp>
      <p:sp>
        <p:nvSpPr>
          <p:cNvPr id="8" name="TextBox 7">
            <a:extLst>
              <a:ext uri="{FF2B5EF4-FFF2-40B4-BE49-F238E27FC236}">
                <a16:creationId xmlns:a16="http://schemas.microsoft.com/office/drawing/2014/main" id="{556EA251-B297-4ACA-BA46-DCC3BFAC3C12}"/>
              </a:ext>
            </a:extLst>
          </p:cNvPr>
          <p:cNvSpPr txBox="1"/>
          <p:nvPr/>
        </p:nvSpPr>
        <p:spPr>
          <a:xfrm>
            <a:off x="3248025" y="4393224"/>
            <a:ext cx="572593" cy="307777"/>
          </a:xfrm>
          <a:prstGeom prst="rect">
            <a:avLst/>
          </a:prstGeom>
          <a:noFill/>
        </p:spPr>
        <p:txBody>
          <a:bodyPr wrap="none" rtlCol="0">
            <a:spAutoFit/>
          </a:bodyPr>
          <a:lstStyle/>
          <a:p>
            <a:r>
              <a:rPr lang="en-IN" dirty="0"/>
              <a:t>John</a:t>
            </a:r>
          </a:p>
        </p:txBody>
      </p:sp>
      <p:sp>
        <p:nvSpPr>
          <p:cNvPr id="9" name="TextBox 8">
            <a:extLst>
              <a:ext uri="{FF2B5EF4-FFF2-40B4-BE49-F238E27FC236}">
                <a16:creationId xmlns:a16="http://schemas.microsoft.com/office/drawing/2014/main" id="{685A5D37-FD99-4342-915E-8921F3FD487C}"/>
              </a:ext>
            </a:extLst>
          </p:cNvPr>
          <p:cNvSpPr txBox="1"/>
          <p:nvPr/>
        </p:nvSpPr>
        <p:spPr>
          <a:xfrm>
            <a:off x="3949087" y="4401327"/>
            <a:ext cx="623889" cy="307777"/>
          </a:xfrm>
          <a:prstGeom prst="rect">
            <a:avLst/>
          </a:prstGeom>
          <a:noFill/>
        </p:spPr>
        <p:txBody>
          <a:bodyPr wrap="none" rtlCol="0">
            <a:spAutoFit/>
          </a:bodyPr>
          <a:lstStyle/>
          <a:p>
            <a:r>
              <a:rPr lang="en-IN" dirty="0"/>
              <a:t>Plays</a:t>
            </a:r>
          </a:p>
        </p:txBody>
      </p:sp>
      <p:sp>
        <p:nvSpPr>
          <p:cNvPr id="10" name="TextBox 9">
            <a:extLst>
              <a:ext uri="{FF2B5EF4-FFF2-40B4-BE49-F238E27FC236}">
                <a16:creationId xmlns:a16="http://schemas.microsoft.com/office/drawing/2014/main" id="{AF478BD2-5CF8-4037-819A-4E2A5DDB42EE}"/>
              </a:ext>
            </a:extLst>
          </p:cNvPr>
          <p:cNvSpPr txBox="1"/>
          <p:nvPr/>
        </p:nvSpPr>
        <p:spPr>
          <a:xfrm>
            <a:off x="4650150" y="4393223"/>
            <a:ext cx="692818" cy="307777"/>
          </a:xfrm>
          <a:prstGeom prst="rect">
            <a:avLst/>
          </a:prstGeom>
          <a:noFill/>
        </p:spPr>
        <p:txBody>
          <a:bodyPr wrap="none" rtlCol="0">
            <a:spAutoFit/>
          </a:bodyPr>
          <a:lstStyle/>
          <a:p>
            <a:r>
              <a:rPr lang="en-IN" dirty="0"/>
              <a:t>Chess</a:t>
            </a:r>
          </a:p>
        </p:txBody>
      </p:sp>
      <p:sp>
        <p:nvSpPr>
          <p:cNvPr id="11" name="TextBox 10">
            <a:extLst>
              <a:ext uri="{FF2B5EF4-FFF2-40B4-BE49-F238E27FC236}">
                <a16:creationId xmlns:a16="http://schemas.microsoft.com/office/drawing/2014/main" id="{0BF5B182-CDFE-4961-964C-1967D74DF161}"/>
              </a:ext>
            </a:extLst>
          </p:cNvPr>
          <p:cNvSpPr txBox="1"/>
          <p:nvPr/>
        </p:nvSpPr>
        <p:spPr>
          <a:xfrm>
            <a:off x="3170851" y="2438668"/>
            <a:ext cx="612668" cy="307777"/>
          </a:xfrm>
          <a:prstGeom prst="rect">
            <a:avLst/>
          </a:prstGeom>
          <a:noFill/>
        </p:spPr>
        <p:txBody>
          <a:bodyPr wrap="none" rtlCol="0">
            <a:spAutoFit/>
          </a:bodyPr>
          <a:lstStyle/>
          <a:p>
            <a:r>
              <a:rPr lang="en-IN" dirty="0"/>
              <a:t>Noun</a:t>
            </a:r>
          </a:p>
        </p:txBody>
      </p:sp>
      <p:sp>
        <p:nvSpPr>
          <p:cNvPr id="12" name="TextBox 11">
            <a:extLst>
              <a:ext uri="{FF2B5EF4-FFF2-40B4-BE49-F238E27FC236}">
                <a16:creationId xmlns:a16="http://schemas.microsoft.com/office/drawing/2014/main" id="{E68C6D7A-C1D4-4194-B8C2-2F2B806D3E70}"/>
              </a:ext>
            </a:extLst>
          </p:cNvPr>
          <p:cNvSpPr txBox="1"/>
          <p:nvPr/>
        </p:nvSpPr>
        <p:spPr>
          <a:xfrm>
            <a:off x="3940156" y="2430564"/>
            <a:ext cx="562975" cy="307777"/>
          </a:xfrm>
          <a:prstGeom prst="rect">
            <a:avLst/>
          </a:prstGeom>
          <a:noFill/>
        </p:spPr>
        <p:txBody>
          <a:bodyPr wrap="none" rtlCol="0">
            <a:spAutoFit/>
          </a:bodyPr>
          <a:lstStyle/>
          <a:p>
            <a:r>
              <a:rPr lang="en-IN" dirty="0"/>
              <a:t>Verb</a:t>
            </a:r>
          </a:p>
        </p:txBody>
      </p:sp>
      <p:sp>
        <p:nvSpPr>
          <p:cNvPr id="13" name="TextBox 12">
            <a:extLst>
              <a:ext uri="{FF2B5EF4-FFF2-40B4-BE49-F238E27FC236}">
                <a16:creationId xmlns:a16="http://schemas.microsoft.com/office/drawing/2014/main" id="{34263F8F-E9E9-49CB-925F-5CBEC978D81F}"/>
              </a:ext>
            </a:extLst>
          </p:cNvPr>
          <p:cNvSpPr txBox="1"/>
          <p:nvPr/>
        </p:nvSpPr>
        <p:spPr>
          <a:xfrm>
            <a:off x="4572976" y="2438667"/>
            <a:ext cx="612668" cy="307777"/>
          </a:xfrm>
          <a:prstGeom prst="rect">
            <a:avLst/>
          </a:prstGeom>
          <a:noFill/>
        </p:spPr>
        <p:txBody>
          <a:bodyPr wrap="none" rtlCol="0">
            <a:spAutoFit/>
          </a:bodyPr>
          <a:lstStyle/>
          <a:p>
            <a:r>
              <a:rPr lang="en-IN" dirty="0"/>
              <a:t>Noun</a:t>
            </a:r>
          </a:p>
        </p:txBody>
      </p:sp>
    </p:spTree>
    <p:extLst>
      <p:ext uri="{BB962C8B-B14F-4D97-AF65-F5344CB8AC3E}">
        <p14:creationId xmlns:p14="http://schemas.microsoft.com/office/powerpoint/2010/main" val="24459105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B8FCE-7174-4533-84A7-E7D1640EC7E6}"/>
              </a:ext>
            </a:extLst>
          </p:cNvPr>
          <p:cNvSpPr>
            <a:spLocks noGrp="1"/>
          </p:cNvSpPr>
          <p:nvPr>
            <p:ph type="title"/>
          </p:nvPr>
        </p:nvSpPr>
        <p:spPr>
          <a:xfrm>
            <a:off x="1660711" y="156235"/>
            <a:ext cx="6289417" cy="445770"/>
          </a:xfrm>
        </p:spPr>
        <p:txBody>
          <a:bodyPr>
            <a:normAutofit fontScale="90000"/>
          </a:bodyPr>
          <a:lstStyle/>
          <a:p>
            <a:r>
              <a:rPr lang="en-CA" dirty="0">
                <a:solidFill>
                  <a:srgbClr val="0070C0"/>
                </a:solidFill>
              </a:rPr>
              <a:t>Simple Encoder Decoder Networks</a:t>
            </a:r>
          </a:p>
        </p:txBody>
      </p:sp>
      <p:sp>
        <p:nvSpPr>
          <p:cNvPr id="3" name="Content Placeholder 2">
            <a:extLst>
              <a:ext uri="{FF2B5EF4-FFF2-40B4-BE49-F238E27FC236}">
                <a16:creationId xmlns:a16="http://schemas.microsoft.com/office/drawing/2014/main" id="{6C8A9ECA-5045-4253-97DA-BACD8FA2A77F}"/>
              </a:ext>
            </a:extLst>
          </p:cNvPr>
          <p:cNvSpPr>
            <a:spLocks noGrp="1"/>
          </p:cNvSpPr>
          <p:nvPr>
            <p:ph idx="1"/>
          </p:nvPr>
        </p:nvSpPr>
        <p:spPr>
          <a:xfrm>
            <a:off x="228031" y="4249301"/>
            <a:ext cx="8438077" cy="737964"/>
          </a:xfrm>
        </p:spPr>
        <p:txBody>
          <a:bodyPr>
            <a:noAutofit/>
          </a:bodyPr>
          <a:lstStyle/>
          <a:p>
            <a:r>
              <a:rPr lang="en-US" sz="1600" dirty="0">
                <a:solidFill>
                  <a:schemeClr val="tx1"/>
                </a:solidFill>
              </a:rPr>
              <a:t>Encoder generates a contextualized representation of the input (last state).</a:t>
            </a:r>
          </a:p>
          <a:p>
            <a:r>
              <a:rPr lang="en-US" sz="1600" dirty="0">
                <a:solidFill>
                  <a:schemeClr val="tx1"/>
                </a:solidFill>
              </a:rPr>
              <a:t>Decoder takes that state and autoregressively generates a sequence of outputs</a:t>
            </a:r>
            <a:endParaRPr lang="en-CA" sz="1600" dirty="0">
              <a:solidFill>
                <a:schemeClr val="tx1"/>
              </a:solidFill>
            </a:endParaRPr>
          </a:p>
        </p:txBody>
      </p:sp>
      <p:pic>
        <p:nvPicPr>
          <p:cNvPr id="4" name="Picture 3">
            <a:extLst>
              <a:ext uri="{FF2B5EF4-FFF2-40B4-BE49-F238E27FC236}">
                <a16:creationId xmlns:a16="http://schemas.microsoft.com/office/drawing/2014/main" id="{E7E160DB-0513-44E8-A6A4-273E80B28F02}"/>
              </a:ext>
            </a:extLst>
          </p:cNvPr>
          <p:cNvPicPr>
            <a:picLocks noChangeAspect="1"/>
          </p:cNvPicPr>
          <p:nvPr/>
        </p:nvPicPr>
        <p:blipFill rotWithShape="1">
          <a:blip r:embed="rId3"/>
          <a:srcRect l="-1" r="3310" b="10829"/>
          <a:stretch/>
        </p:blipFill>
        <p:spPr>
          <a:xfrm>
            <a:off x="2969947" y="889779"/>
            <a:ext cx="5696161" cy="2886653"/>
          </a:xfrm>
          <a:prstGeom prst="rect">
            <a:avLst/>
          </a:prstGeom>
        </p:spPr>
      </p:pic>
      <p:sp>
        <p:nvSpPr>
          <p:cNvPr id="5" name="Content Placeholder 2">
            <a:extLst>
              <a:ext uri="{FF2B5EF4-FFF2-40B4-BE49-F238E27FC236}">
                <a16:creationId xmlns:a16="http://schemas.microsoft.com/office/drawing/2014/main" id="{C53212F0-CBBA-4AD4-AAA8-029CF9C45A73}"/>
              </a:ext>
            </a:extLst>
          </p:cNvPr>
          <p:cNvSpPr txBox="1">
            <a:spLocks/>
          </p:cNvSpPr>
          <p:nvPr/>
        </p:nvSpPr>
        <p:spPr>
          <a:xfrm>
            <a:off x="137410" y="1259473"/>
            <a:ext cx="2832537" cy="2332360"/>
          </a:xfrm>
          <a:prstGeom prst="rect">
            <a:avLst/>
          </a:prstGeom>
          <a:solidFill>
            <a:schemeClr val="accent4">
              <a:lumMod val="40000"/>
              <a:lumOff val="60000"/>
            </a:schemeClr>
          </a:solidFill>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ClrTx/>
              <a:buNone/>
              <a:defRPr/>
            </a:pPr>
            <a:r>
              <a:rPr lang="en-US" sz="1500" b="1" dirty="0">
                <a:solidFill>
                  <a:prstClr val="black"/>
                </a:solidFill>
                <a:latin typeface="Calibri" panose="020F0502020204030204"/>
              </a:rPr>
              <a:t>Limiting design choices</a:t>
            </a:r>
          </a:p>
          <a:p>
            <a:pPr marL="171450" indent="-171450" defTabSz="685800">
              <a:spcBef>
                <a:spcPts val="750"/>
              </a:spcBef>
              <a:buClrTx/>
              <a:defRPr/>
            </a:pPr>
            <a:r>
              <a:rPr lang="en-US" sz="1650" b="1" dirty="0">
                <a:solidFill>
                  <a:prstClr val="black"/>
                </a:solidFill>
                <a:latin typeface="Calibri" panose="020F0502020204030204"/>
              </a:rPr>
              <a:t>E</a:t>
            </a:r>
            <a:r>
              <a:rPr lang="en-US" sz="1650" dirty="0">
                <a:solidFill>
                  <a:prstClr val="black"/>
                </a:solidFill>
                <a:latin typeface="Calibri" panose="020F0502020204030204"/>
              </a:rPr>
              <a:t> and </a:t>
            </a:r>
            <a:r>
              <a:rPr lang="en-US" sz="1650" b="1" dirty="0">
                <a:solidFill>
                  <a:prstClr val="black"/>
                </a:solidFill>
                <a:latin typeface="Calibri" panose="020F0502020204030204"/>
              </a:rPr>
              <a:t>D</a:t>
            </a:r>
            <a:r>
              <a:rPr lang="en-US" sz="1650" dirty="0">
                <a:solidFill>
                  <a:prstClr val="black"/>
                </a:solidFill>
                <a:latin typeface="Calibri" panose="020F0502020204030204"/>
              </a:rPr>
              <a:t> have the same internal structure</a:t>
            </a:r>
          </a:p>
          <a:p>
            <a:pPr marL="171450" indent="-171450" defTabSz="685800">
              <a:spcBef>
                <a:spcPts val="750"/>
              </a:spcBef>
              <a:buClrTx/>
              <a:defRPr/>
            </a:pPr>
            <a:r>
              <a:rPr lang="en-US" sz="1650" dirty="0">
                <a:solidFill>
                  <a:prstClr val="black"/>
                </a:solidFill>
                <a:latin typeface="Calibri" panose="020F0502020204030204"/>
              </a:rPr>
              <a:t>Final state of the </a:t>
            </a:r>
            <a:r>
              <a:rPr lang="en-US" sz="1650" b="1" dirty="0">
                <a:solidFill>
                  <a:prstClr val="black"/>
                </a:solidFill>
                <a:latin typeface="Calibri" panose="020F0502020204030204"/>
              </a:rPr>
              <a:t>E</a:t>
            </a:r>
            <a:r>
              <a:rPr lang="en-US" sz="1650" dirty="0">
                <a:solidFill>
                  <a:prstClr val="black"/>
                </a:solidFill>
                <a:latin typeface="Calibri" panose="020F0502020204030204"/>
              </a:rPr>
              <a:t> is the only context available to </a:t>
            </a:r>
            <a:r>
              <a:rPr lang="en-US" sz="1650" b="1" dirty="0">
                <a:solidFill>
                  <a:prstClr val="black"/>
                </a:solidFill>
                <a:latin typeface="Calibri" panose="020F0502020204030204"/>
              </a:rPr>
              <a:t>D</a:t>
            </a:r>
          </a:p>
          <a:p>
            <a:pPr marL="171450" indent="-171450" defTabSz="685800">
              <a:spcBef>
                <a:spcPts val="750"/>
              </a:spcBef>
              <a:buClrTx/>
              <a:defRPr/>
            </a:pPr>
            <a:r>
              <a:rPr lang="en-US" sz="1650" dirty="0">
                <a:solidFill>
                  <a:prstClr val="black"/>
                </a:solidFill>
                <a:latin typeface="Calibri" panose="020F0502020204030204"/>
              </a:rPr>
              <a:t>This context is only available to </a:t>
            </a:r>
            <a:r>
              <a:rPr lang="en-US" sz="1650" b="1" dirty="0">
                <a:solidFill>
                  <a:prstClr val="black"/>
                </a:solidFill>
                <a:latin typeface="Calibri" panose="020F0502020204030204"/>
              </a:rPr>
              <a:t>D</a:t>
            </a:r>
            <a:r>
              <a:rPr lang="en-US" sz="1650" dirty="0">
                <a:solidFill>
                  <a:prstClr val="black"/>
                </a:solidFill>
                <a:latin typeface="Calibri" panose="020F0502020204030204"/>
              </a:rPr>
              <a:t> as its initial hidden state. </a:t>
            </a:r>
          </a:p>
        </p:txBody>
      </p:sp>
    </p:spTree>
    <p:extLst>
      <p:ext uri="{BB962C8B-B14F-4D97-AF65-F5344CB8AC3E}">
        <p14:creationId xmlns:p14="http://schemas.microsoft.com/office/powerpoint/2010/main" val="32069175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49C6E5-AD1A-414A-967E-D6132FED0E3E}"/>
              </a:ext>
            </a:extLst>
          </p:cNvPr>
          <p:cNvSpPr txBox="1"/>
          <p:nvPr/>
        </p:nvSpPr>
        <p:spPr>
          <a:xfrm>
            <a:off x="2523374" y="151641"/>
            <a:ext cx="4410329" cy="507831"/>
          </a:xfrm>
          <a:prstGeom prst="rect">
            <a:avLst/>
          </a:prstGeom>
          <a:noFill/>
        </p:spPr>
        <p:txBody>
          <a:bodyPr wrap="square" rtlCol="0">
            <a:spAutoFit/>
          </a:bodyPr>
          <a:lstStyle/>
          <a:p>
            <a:r>
              <a:rPr lang="en-US" sz="2700" dirty="0">
                <a:solidFill>
                  <a:srgbClr val="002060"/>
                </a:solidFill>
              </a:rPr>
              <a:t>AI Application Domain</a:t>
            </a:r>
          </a:p>
        </p:txBody>
      </p:sp>
      <p:pic>
        <p:nvPicPr>
          <p:cNvPr id="6" name="Picture 5" descr="A picture containing table, indoor, sitting, orange&#10;&#10;Description automatically generated">
            <a:extLst>
              <a:ext uri="{FF2B5EF4-FFF2-40B4-BE49-F238E27FC236}">
                <a16:creationId xmlns:a16="http://schemas.microsoft.com/office/drawing/2014/main" id="{88395B3E-F192-4122-8600-BFDFB1BC4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000" y="983977"/>
            <a:ext cx="2434050" cy="1379055"/>
          </a:xfrm>
          <a:prstGeom prst="rect">
            <a:avLst/>
          </a:prstGeom>
        </p:spPr>
      </p:pic>
      <p:pic>
        <p:nvPicPr>
          <p:cNvPr id="8" name="Picture 7" descr="A picture containing table, small, toy, sitting&#10;&#10;Description automatically generated">
            <a:extLst>
              <a:ext uri="{FF2B5EF4-FFF2-40B4-BE49-F238E27FC236}">
                <a16:creationId xmlns:a16="http://schemas.microsoft.com/office/drawing/2014/main" id="{A6991174-61F6-4BC1-9263-2A0C72BCC3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6502" y="971926"/>
            <a:ext cx="2490995" cy="1391106"/>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D606BB3-C163-47AF-A8F7-C126DE7FCB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8277" y="971927"/>
            <a:ext cx="2490995" cy="1403016"/>
          </a:xfrm>
          <a:prstGeom prst="rect">
            <a:avLst/>
          </a:prstGeom>
        </p:spPr>
      </p:pic>
      <p:pic>
        <p:nvPicPr>
          <p:cNvPr id="12" name="Picture 11" descr="A close up of a sign&#10;&#10;Description automatically generated">
            <a:extLst>
              <a:ext uri="{FF2B5EF4-FFF2-40B4-BE49-F238E27FC236}">
                <a16:creationId xmlns:a16="http://schemas.microsoft.com/office/drawing/2014/main" id="{D9E734D3-AF97-4970-B307-A1EB27AE9F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757" y="3125275"/>
            <a:ext cx="2080787" cy="1472157"/>
          </a:xfrm>
          <a:prstGeom prst="rect">
            <a:avLst/>
          </a:prstGeom>
        </p:spPr>
      </p:pic>
      <p:pic>
        <p:nvPicPr>
          <p:cNvPr id="15" name="Picture 14">
            <a:extLst>
              <a:ext uri="{FF2B5EF4-FFF2-40B4-BE49-F238E27FC236}">
                <a16:creationId xmlns:a16="http://schemas.microsoft.com/office/drawing/2014/main" id="{A8E7C416-9706-4E11-B526-DE2E71B76688}"/>
              </a:ext>
            </a:extLst>
          </p:cNvPr>
          <p:cNvPicPr>
            <a:picLocks noChangeAspect="1"/>
          </p:cNvPicPr>
          <p:nvPr/>
        </p:nvPicPr>
        <p:blipFill>
          <a:blip r:embed="rId6"/>
          <a:stretch>
            <a:fillRect/>
          </a:stretch>
        </p:blipFill>
        <p:spPr>
          <a:xfrm>
            <a:off x="3438319" y="3160733"/>
            <a:ext cx="2181947" cy="1472157"/>
          </a:xfrm>
          <a:prstGeom prst="rect">
            <a:avLst/>
          </a:prstGeom>
        </p:spPr>
      </p:pic>
      <p:pic>
        <p:nvPicPr>
          <p:cNvPr id="19" name="Picture 18" descr="A person sitting in a chair with a bag of luggage&#10;&#10;Description automatically generated">
            <a:extLst>
              <a:ext uri="{FF2B5EF4-FFF2-40B4-BE49-F238E27FC236}">
                <a16:creationId xmlns:a16="http://schemas.microsoft.com/office/drawing/2014/main" id="{17BC21D5-DD56-4047-9576-40D13B4888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56463" y="3172644"/>
            <a:ext cx="2623931" cy="1475961"/>
          </a:xfrm>
          <a:prstGeom prst="rect">
            <a:avLst/>
          </a:prstGeom>
        </p:spPr>
      </p:pic>
      <p:sp>
        <p:nvSpPr>
          <p:cNvPr id="3" name="TextBox 2">
            <a:extLst>
              <a:ext uri="{FF2B5EF4-FFF2-40B4-BE49-F238E27FC236}">
                <a16:creationId xmlns:a16="http://schemas.microsoft.com/office/drawing/2014/main" id="{963B66CF-C3E0-4074-8933-1EA3E4DCF233}"/>
              </a:ext>
            </a:extLst>
          </p:cNvPr>
          <p:cNvSpPr txBox="1"/>
          <p:nvPr/>
        </p:nvSpPr>
        <p:spPr>
          <a:xfrm>
            <a:off x="589936" y="2514600"/>
            <a:ext cx="2080787" cy="253916"/>
          </a:xfrm>
          <a:prstGeom prst="rect">
            <a:avLst/>
          </a:prstGeom>
          <a:noFill/>
        </p:spPr>
        <p:txBody>
          <a:bodyPr wrap="square" rtlCol="0">
            <a:spAutoFit/>
          </a:bodyPr>
          <a:lstStyle/>
          <a:p>
            <a:pPr algn="ctr"/>
            <a:r>
              <a:rPr lang="en-US" sz="1050" dirty="0"/>
              <a:t>Precision Medicine</a:t>
            </a:r>
          </a:p>
        </p:txBody>
      </p:sp>
      <p:sp>
        <p:nvSpPr>
          <p:cNvPr id="11" name="TextBox 10">
            <a:extLst>
              <a:ext uri="{FF2B5EF4-FFF2-40B4-BE49-F238E27FC236}">
                <a16:creationId xmlns:a16="http://schemas.microsoft.com/office/drawing/2014/main" id="{E85C746B-2042-4258-B55E-5D74537D9725}"/>
              </a:ext>
            </a:extLst>
          </p:cNvPr>
          <p:cNvSpPr txBox="1"/>
          <p:nvPr/>
        </p:nvSpPr>
        <p:spPr>
          <a:xfrm>
            <a:off x="3480269" y="2514600"/>
            <a:ext cx="2080787" cy="253916"/>
          </a:xfrm>
          <a:prstGeom prst="rect">
            <a:avLst/>
          </a:prstGeom>
          <a:noFill/>
        </p:spPr>
        <p:txBody>
          <a:bodyPr wrap="square" rtlCol="0">
            <a:spAutoFit/>
          </a:bodyPr>
          <a:lstStyle/>
          <a:p>
            <a:pPr algn="ctr"/>
            <a:r>
              <a:rPr lang="en-US" sz="1050" dirty="0"/>
              <a:t>Precision Agriculture</a:t>
            </a:r>
          </a:p>
        </p:txBody>
      </p:sp>
      <p:sp>
        <p:nvSpPr>
          <p:cNvPr id="13" name="TextBox 12">
            <a:extLst>
              <a:ext uri="{FF2B5EF4-FFF2-40B4-BE49-F238E27FC236}">
                <a16:creationId xmlns:a16="http://schemas.microsoft.com/office/drawing/2014/main" id="{FE5AD6F6-7EBB-4F19-B62F-9B4C3C247C49}"/>
              </a:ext>
            </a:extLst>
          </p:cNvPr>
          <p:cNvSpPr txBox="1"/>
          <p:nvPr/>
        </p:nvSpPr>
        <p:spPr>
          <a:xfrm>
            <a:off x="6428035" y="2514600"/>
            <a:ext cx="2080787" cy="253916"/>
          </a:xfrm>
          <a:prstGeom prst="rect">
            <a:avLst/>
          </a:prstGeom>
          <a:noFill/>
        </p:spPr>
        <p:txBody>
          <a:bodyPr wrap="square" rtlCol="0">
            <a:spAutoFit/>
          </a:bodyPr>
          <a:lstStyle/>
          <a:p>
            <a:pPr algn="ctr"/>
            <a:r>
              <a:rPr lang="en-US" sz="1050" dirty="0"/>
              <a:t>Online Retail</a:t>
            </a:r>
          </a:p>
        </p:txBody>
      </p:sp>
      <p:sp>
        <p:nvSpPr>
          <p:cNvPr id="14" name="TextBox 13">
            <a:extLst>
              <a:ext uri="{FF2B5EF4-FFF2-40B4-BE49-F238E27FC236}">
                <a16:creationId xmlns:a16="http://schemas.microsoft.com/office/drawing/2014/main" id="{9ED7B0C1-196A-4DC9-B1C6-3101253BF48E}"/>
              </a:ext>
            </a:extLst>
          </p:cNvPr>
          <p:cNvSpPr txBox="1"/>
          <p:nvPr/>
        </p:nvSpPr>
        <p:spPr>
          <a:xfrm>
            <a:off x="442588" y="4665185"/>
            <a:ext cx="2080787" cy="253916"/>
          </a:xfrm>
          <a:prstGeom prst="rect">
            <a:avLst/>
          </a:prstGeom>
          <a:noFill/>
        </p:spPr>
        <p:txBody>
          <a:bodyPr wrap="square" rtlCol="0">
            <a:spAutoFit/>
          </a:bodyPr>
          <a:lstStyle/>
          <a:p>
            <a:pPr algn="ctr"/>
            <a:r>
              <a:rPr lang="en-US" sz="1050" dirty="0"/>
              <a:t>Social Media</a:t>
            </a:r>
          </a:p>
        </p:txBody>
      </p:sp>
      <p:sp>
        <p:nvSpPr>
          <p:cNvPr id="16" name="TextBox 15">
            <a:extLst>
              <a:ext uri="{FF2B5EF4-FFF2-40B4-BE49-F238E27FC236}">
                <a16:creationId xmlns:a16="http://schemas.microsoft.com/office/drawing/2014/main" id="{5B9714EB-80E5-4EEB-83EE-8C5511329B6B}"/>
              </a:ext>
            </a:extLst>
          </p:cNvPr>
          <p:cNvSpPr txBox="1"/>
          <p:nvPr/>
        </p:nvSpPr>
        <p:spPr>
          <a:xfrm>
            <a:off x="3438319" y="4714861"/>
            <a:ext cx="2080787" cy="253916"/>
          </a:xfrm>
          <a:prstGeom prst="rect">
            <a:avLst/>
          </a:prstGeom>
          <a:noFill/>
        </p:spPr>
        <p:txBody>
          <a:bodyPr wrap="square" rtlCol="0">
            <a:spAutoFit/>
          </a:bodyPr>
          <a:lstStyle/>
          <a:p>
            <a:pPr algn="ctr"/>
            <a:r>
              <a:rPr lang="en-US" sz="1050" dirty="0"/>
              <a:t>Planetary Missions</a:t>
            </a:r>
          </a:p>
        </p:txBody>
      </p:sp>
      <p:sp>
        <p:nvSpPr>
          <p:cNvPr id="17" name="TextBox 16">
            <a:extLst>
              <a:ext uri="{FF2B5EF4-FFF2-40B4-BE49-F238E27FC236}">
                <a16:creationId xmlns:a16="http://schemas.microsoft.com/office/drawing/2014/main" id="{E51E5A59-8450-4133-985B-F6CA6A4559D9}"/>
              </a:ext>
            </a:extLst>
          </p:cNvPr>
          <p:cNvSpPr txBox="1"/>
          <p:nvPr/>
        </p:nvSpPr>
        <p:spPr>
          <a:xfrm>
            <a:off x="6539167" y="4714861"/>
            <a:ext cx="2080787" cy="253916"/>
          </a:xfrm>
          <a:prstGeom prst="rect">
            <a:avLst/>
          </a:prstGeom>
          <a:noFill/>
        </p:spPr>
        <p:txBody>
          <a:bodyPr wrap="square" rtlCol="0">
            <a:spAutoFit/>
          </a:bodyPr>
          <a:lstStyle/>
          <a:p>
            <a:pPr algn="ctr"/>
            <a:r>
              <a:rPr lang="en-US" sz="1050" dirty="0"/>
              <a:t>Assistive Technology</a:t>
            </a:r>
          </a:p>
        </p:txBody>
      </p:sp>
      <p:sp>
        <p:nvSpPr>
          <p:cNvPr id="4" name="Slide Number Placeholder 3"/>
          <p:cNvSpPr>
            <a:spLocks noGrp="1"/>
          </p:cNvSpPr>
          <p:nvPr>
            <p:ph type="sldNum" sz="quarter" idx="12"/>
          </p:nvPr>
        </p:nvSpPr>
        <p:spPr/>
        <p:txBody>
          <a:bodyPr/>
          <a:lstStyle/>
          <a:p>
            <a:fld id="{2C7DD252-A74E-4E8E-A6B4-FCD6DE8F900F}" type="slidenum">
              <a:rPr lang="en-IN" smtClean="0"/>
              <a:t>58</a:t>
            </a:fld>
            <a:endParaRPr lang="en-IN"/>
          </a:p>
        </p:txBody>
      </p:sp>
    </p:spTree>
    <p:extLst>
      <p:ext uri="{BB962C8B-B14F-4D97-AF65-F5344CB8AC3E}">
        <p14:creationId xmlns:p14="http://schemas.microsoft.com/office/powerpoint/2010/main" val="29386837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6FC4EC-EBBD-440D-A6B6-74BBAC71EE4E}"/>
              </a:ext>
            </a:extLst>
          </p:cNvPr>
          <p:cNvSpPr txBox="1"/>
          <p:nvPr/>
        </p:nvSpPr>
        <p:spPr>
          <a:xfrm>
            <a:off x="1520260" y="121662"/>
            <a:ext cx="7676535" cy="507831"/>
          </a:xfrm>
          <a:prstGeom prst="rect">
            <a:avLst/>
          </a:prstGeom>
          <a:noFill/>
        </p:spPr>
        <p:txBody>
          <a:bodyPr wrap="square" rtlCol="0">
            <a:spAutoFit/>
          </a:bodyPr>
          <a:lstStyle/>
          <a:p>
            <a:r>
              <a:rPr lang="en-US" sz="2700" dirty="0" smtClean="0"/>
              <a:t>AI on Languages</a:t>
            </a:r>
            <a:endParaRPr lang="en-US" sz="2700" dirty="0"/>
          </a:p>
        </p:txBody>
      </p:sp>
      <p:pic>
        <p:nvPicPr>
          <p:cNvPr id="5" name="Picture 4" descr="A close up of a sign&#10;&#10;Description automatically generated">
            <a:extLst>
              <a:ext uri="{FF2B5EF4-FFF2-40B4-BE49-F238E27FC236}">
                <a16:creationId xmlns:a16="http://schemas.microsoft.com/office/drawing/2014/main" id="{16374769-4444-4A00-B5E4-1AEDBFA4C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8827"/>
            <a:ext cx="9144000" cy="4238625"/>
          </a:xfrm>
          <a:prstGeom prst="rect">
            <a:avLst/>
          </a:prstGeom>
        </p:spPr>
      </p:pic>
      <p:sp>
        <p:nvSpPr>
          <p:cNvPr id="3" name="Slide Number Placeholder 2"/>
          <p:cNvSpPr>
            <a:spLocks noGrp="1"/>
          </p:cNvSpPr>
          <p:nvPr>
            <p:ph type="sldNum" sz="quarter" idx="12"/>
          </p:nvPr>
        </p:nvSpPr>
        <p:spPr/>
        <p:txBody>
          <a:bodyPr/>
          <a:lstStyle/>
          <a:p>
            <a:fld id="{2C7DD252-A74E-4E8E-A6B4-FCD6DE8F900F}" type="slidenum">
              <a:rPr lang="en-IN" smtClean="0"/>
              <a:t>59</a:t>
            </a:fld>
            <a:endParaRPr lang="en-IN"/>
          </a:p>
        </p:txBody>
      </p:sp>
    </p:spTree>
    <p:extLst>
      <p:ext uri="{BB962C8B-B14F-4D97-AF65-F5344CB8AC3E}">
        <p14:creationId xmlns:p14="http://schemas.microsoft.com/office/powerpoint/2010/main" val="35621043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263C25-C179-4FD1-B92F-731F221E597A}"/>
              </a:ext>
            </a:extLst>
          </p:cNvPr>
          <p:cNvSpPr txBox="1"/>
          <p:nvPr/>
        </p:nvSpPr>
        <p:spPr>
          <a:xfrm>
            <a:off x="1570008" y="64820"/>
            <a:ext cx="6009968" cy="507831"/>
          </a:xfrm>
          <a:prstGeom prst="rect">
            <a:avLst/>
          </a:prstGeom>
          <a:noFill/>
        </p:spPr>
        <p:txBody>
          <a:bodyPr wrap="square" rtlCol="0">
            <a:spAutoFit/>
          </a:bodyPr>
          <a:lstStyle/>
          <a:p>
            <a:r>
              <a:rPr lang="en-US" sz="2700" dirty="0">
                <a:solidFill>
                  <a:srgbClr val="002060"/>
                </a:solidFill>
              </a:rPr>
              <a:t>Basic Architecture of Intelligence</a:t>
            </a:r>
          </a:p>
        </p:txBody>
      </p:sp>
      <p:pic>
        <p:nvPicPr>
          <p:cNvPr id="4" name="Picture 3" descr="A close up of a logo&#10;&#10;Description automatically generated">
            <a:extLst>
              <a:ext uri="{FF2B5EF4-FFF2-40B4-BE49-F238E27FC236}">
                <a16:creationId xmlns:a16="http://schemas.microsoft.com/office/drawing/2014/main" id="{46D7261D-F32B-43DC-8370-2CBD3E287A5E}"/>
              </a:ext>
            </a:extLst>
          </p:cNvPr>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547989" y="1990310"/>
            <a:ext cx="2137473" cy="2137473"/>
          </a:xfrm>
          <a:prstGeom prst="rect">
            <a:avLst/>
          </a:prstGeom>
        </p:spPr>
      </p:pic>
      <p:sp>
        <p:nvSpPr>
          <p:cNvPr id="6" name="TextBox 5">
            <a:extLst>
              <a:ext uri="{FF2B5EF4-FFF2-40B4-BE49-F238E27FC236}">
                <a16:creationId xmlns:a16="http://schemas.microsoft.com/office/drawing/2014/main" id="{2624B66E-DD77-453D-9E85-79124F0C5600}"/>
              </a:ext>
            </a:extLst>
          </p:cNvPr>
          <p:cNvSpPr txBox="1"/>
          <p:nvPr/>
        </p:nvSpPr>
        <p:spPr>
          <a:xfrm>
            <a:off x="2459934" y="2079762"/>
            <a:ext cx="1386510" cy="323165"/>
          </a:xfrm>
          <a:prstGeom prst="rect">
            <a:avLst/>
          </a:prstGeom>
          <a:solidFill>
            <a:schemeClr val="accent2">
              <a:lumMod val="75000"/>
            </a:schemeClr>
          </a:solidFill>
        </p:spPr>
        <p:txBody>
          <a:bodyPr wrap="square" rtlCol="0">
            <a:spAutoFit/>
          </a:bodyPr>
          <a:lstStyle/>
          <a:p>
            <a:r>
              <a:rPr lang="en-US" sz="1500" dirty="0">
                <a:solidFill>
                  <a:schemeClr val="bg1"/>
                </a:solidFill>
              </a:rPr>
              <a:t>Classification</a:t>
            </a:r>
          </a:p>
        </p:txBody>
      </p:sp>
      <p:sp>
        <p:nvSpPr>
          <p:cNvPr id="8" name="TextBox 7">
            <a:extLst>
              <a:ext uri="{FF2B5EF4-FFF2-40B4-BE49-F238E27FC236}">
                <a16:creationId xmlns:a16="http://schemas.microsoft.com/office/drawing/2014/main" id="{451AACB1-369E-4ABB-9014-0BCB3D5D50ED}"/>
              </a:ext>
            </a:extLst>
          </p:cNvPr>
          <p:cNvSpPr txBox="1"/>
          <p:nvPr/>
        </p:nvSpPr>
        <p:spPr>
          <a:xfrm>
            <a:off x="1229967" y="1654866"/>
            <a:ext cx="1386511" cy="323165"/>
          </a:xfrm>
          <a:prstGeom prst="rect">
            <a:avLst/>
          </a:prstGeom>
          <a:noFill/>
        </p:spPr>
        <p:txBody>
          <a:bodyPr wrap="square" rtlCol="0">
            <a:spAutoFit/>
          </a:bodyPr>
          <a:lstStyle/>
          <a:p>
            <a:r>
              <a:rPr lang="en-US" sz="1500" dirty="0">
                <a:solidFill>
                  <a:schemeClr val="tx1"/>
                </a:solidFill>
              </a:rPr>
              <a:t>An in-swinger</a:t>
            </a:r>
          </a:p>
        </p:txBody>
      </p:sp>
      <p:sp>
        <p:nvSpPr>
          <p:cNvPr id="10" name="TextBox 9">
            <a:extLst>
              <a:ext uri="{FF2B5EF4-FFF2-40B4-BE49-F238E27FC236}">
                <a16:creationId xmlns:a16="http://schemas.microsoft.com/office/drawing/2014/main" id="{7AD3926D-DC8E-4EDA-8B68-EDBDFAF362EF}"/>
              </a:ext>
            </a:extLst>
          </p:cNvPr>
          <p:cNvSpPr txBox="1"/>
          <p:nvPr/>
        </p:nvSpPr>
        <p:spPr>
          <a:xfrm>
            <a:off x="4168904" y="1577467"/>
            <a:ext cx="1138032" cy="323165"/>
          </a:xfrm>
          <a:prstGeom prst="rect">
            <a:avLst/>
          </a:prstGeom>
          <a:solidFill>
            <a:schemeClr val="accent2">
              <a:lumMod val="75000"/>
            </a:schemeClr>
          </a:solidFill>
        </p:spPr>
        <p:txBody>
          <a:bodyPr wrap="square" rtlCol="0">
            <a:spAutoFit/>
          </a:bodyPr>
          <a:lstStyle/>
          <a:p>
            <a:r>
              <a:rPr lang="en-US" sz="1500" dirty="0">
                <a:solidFill>
                  <a:schemeClr val="bg1"/>
                </a:solidFill>
              </a:rPr>
              <a:t>Reasoning</a:t>
            </a:r>
          </a:p>
        </p:txBody>
      </p:sp>
      <p:sp>
        <p:nvSpPr>
          <p:cNvPr id="11" name="TextBox 10">
            <a:extLst>
              <a:ext uri="{FF2B5EF4-FFF2-40B4-BE49-F238E27FC236}">
                <a16:creationId xmlns:a16="http://schemas.microsoft.com/office/drawing/2014/main" id="{FCD361D6-826D-4E99-8651-388BA363F098}"/>
              </a:ext>
            </a:extLst>
          </p:cNvPr>
          <p:cNvSpPr txBox="1"/>
          <p:nvPr/>
        </p:nvSpPr>
        <p:spPr>
          <a:xfrm>
            <a:off x="2735469" y="1164624"/>
            <a:ext cx="2020409" cy="323165"/>
          </a:xfrm>
          <a:prstGeom prst="rect">
            <a:avLst/>
          </a:prstGeom>
          <a:noFill/>
        </p:spPr>
        <p:txBody>
          <a:bodyPr wrap="square" rtlCol="0">
            <a:spAutoFit/>
          </a:bodyPr>
          <a:lstStyle/>
          <a:p>
            <a:r>
              <a:rPr lang="en-US" sz="1500" dirty="0">
                <a:solidFill>
                  <a:schemeClr val="tx1"/>
                </a:solidFill>
              </a:rPr>
              <a:t>30</a:t>
            </a:r>
            <a:r>
              <a:rPr lang="en-US" sz="1500" baseline="30000" dirty="0">
                <a:solidFill>
                  <a:schemeClr val="tx1"/>
                </a:solidFill>
              </a:rPr>
              <a:t>th</a:t>
            </a:r>
            <a:r>
              <a:rPr lang="en-US" sz="1500" dirty="0">
                <a:solidFill>
                  <a:schemeClr val="tx1"/>
                </a:solidFill>
              </a:rPr>
              <a:t> Over? Defend</a:t>
            </a:r>
          </a:p>
        </p:txBody>
      </p:sp>
      <p:sp>
        <p:nvSpPr>
          <p:cNvPr id="12" name="TextBox 11">
            <a:extLst>
              <a:ext uri="{FF2B5EF4-FFF2-40B4-BE49-F238E27FC236}">
                <a16:creationId xmlns:a16="http://schemas.microsoft.com/office/drawing/2014/main" id="{A411F885-7A6A-4852-925F-E316922BAE28}"/>
              </a:ext>
            </a:extLst>
          </p:cNvPr>
          <p:cNvSpPr txBox="1"/>
          <p:nvPr/>
        </p:nvSpPr>
        <p:spPr>
          <a:xfrm>
            <a:off x="4651522" y="1176279"/>
            <a:ext cx="2020409" cy="323165"/>
          </a:xfrm>
          <a:prstGeom prst="rect">
            <a:avLst/>
          </a:prstGeom>
          <a:noFill/>
        </p:spPr>
        <p:txBody>
          <a:bodyPr wrap="square" rtlCol="0">
            <a:spAutoFit/>
          </a:bodyPr>
          <a:lstStyle/>
          <a:p>
            <a:r>
              <a:rPr lang="en-US" sz="1500" dirty="0">
                <a:solidFill>
                  <a:schemeClr val="tx1"/>
                </a:solidFill>
              </a:rPr>
              <a:t>45</a:t>
            </a:r>
            <a:r>
              <a:rPr lang="en-US" sz="1500" baseline="30000" dirty="0">
                <a:solidFill>
                  <a:schemeClr val="tx1"/>
                </a:solidFill>
              </a:rPr>
              <a:t>th</a:t>
            </a:r>
            <a:r>
              <a:rPr lang="en-US" sz="1500" dirty="0">
                <a:solidFill>
                  <a:schemeClr val="tx1"/>
                </a:solidFill>
              </a:rPr>
              <a:t> over? Go for 6!</a:t>
            </a:r>
          </a:p>
        </p:txBody>
      </p:sp>
      <p:sp>
        <p:nvSpPr>
          <p:cNvPr id="13" name="TextBox 12">
            <a:extLst>
              <a:ext uri="{FF2B5EF4-FFF2-40B4-BE49-F238E27FC236}">
                <a16:creationId xmlns:a16="http://schemas.microsoft.com/office/drawing/2014/main" id="{27D56E18-5B59-40AF-92F9-9755C3A259DE}"/>
              </a:ext>
            </a:extLst>
          </p:cNvPr>
          <p:cNvSpPr txBox="1"/>
          <p:nvPr/>
        </p:nvSpPr>
        <p:spPr>
          <a:xfrm>
            <a:off x="5920427" y="2379844"/>
            <a:ext cx="1503006" cy="323165"/>
          </a:xfrm>
          <a:prstGeom prst="rect">
            <a:avLst/>
          </a:prstGeom>
          <a:solidFill>
            <a:schemeClr val="accent2">
              <a:lumMod val="75000"/>
            </a:schemeClr>
          </a:solidFill>
        </p:spPr>
        <p:txBody>
          <a:bodyPr wrap="square" rtlCol="0">
            <a:spAutoFit/>
          </a:bodyPr>
          <a:lstStyle/>
          <a:p>
            <a:r>
              <a:rPr lang="en-US" sz="1500" dirty="0">
                <a:solidFill>
                  <a:schemeClr val="bg1"/>
                </a:solidFill>
              </a:rPr>
              <a:t>Reinforcement</a:t>
            </a:r>
          </a:p>
        </p:txBody>
      </p:sp>
      <p:sp>
        <p:nvSpPr>
          <p:cNvPr id="14" name="TextBox 13">
            <a:extLst>
              <a:ext uri="{FF2B5EF4-FFF2-40B4-BE49-F238E27FC236}">
                <a16:creationId xmlns:a16="http://schemas.microsoft.com/office/drawing/2014/main" id="{266DEBDF-AA71-4CE4-84D6-26276D6C477E}"/>
              </a:ext>
            </a:extLst>
          </p:cNvPr>
          <p:cNvSpPr txBox="1"/>
          <p:nvPr/>
        </p:nvSpPr>
        <p:spPr>
          <a:xfrm>
            <a:off x="6204510" y="1558195"/>
            <a:ext cx="2750933" cy="553998"/>
          </a:xfrm>
          <a:prstGeom prst="rect">
            <a:avLst/>
          </a:prstGeom>
          <a:noFill/>
        </p:spPr>
        <p:txBody>
          <a:bodyPr wrap="square" rtlCol="0">
            <a:spAutoFit/>
          </a:bodyPr>
          <a:lstStyle/>
          <a:p>
            <a:r>
              <a:rPr lang="en-US" sz="1500" dirty="0">
                <a:solidFill>
                  <a:schemeClr val="tx1"/>
                </a:solidFill>
              </a:rPr>
              <a:t>In similar situation, I hit down the ground in earlier match</a:t>
            </a:r>
          </a:p>
        </p:txBody>
      </p:sp>
      <p:sp>
        <p:nvSpPr>
          <p:cNvPr id="3" name="Slide Number Placeholder 2"/>
          <p:cNvSpPr>
            <a:spLocks noGrp="1"/>
          </p:cNvSpPr>
          <p:nvPr>
            <p:ph type="sldNum" sz="quarter" idx="12"/>
          </p:nvPr>
        </p:nvSpPr>
        <p:spPr/>
        <p:txBody>
          <a:bodyPr/>
          <a:lstStyle/>
          <a:p>
            <a:fld id="{2C7DD252-A74E-4E8E-A6B4-FCD6DE8F900F}" type="slidenum">
              <a:rPr lang="en-IN" smtClean="0"/>
              <a:t>6</a:t>
            </a:fld>
            <a:endParaRPr lang="en-IN"/>
          </a:p>
        </p:txBody>
      </p:sp>
    </p:spTree>
    <p:extLst>
      <p:ext uri="{BB962C8B-B14F-4D97-AF65-F5344CB8AC3E}">
        <p14:creationId xmlns:p14="http://schemas.microsoft.com/office/powerpoint/2010/main" val="217822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animBg="1"/>
      <p:bldP spid="11" grpId="0"/>
      <p:bldP spid="12" grpId="0"/>
      <p:bldP spid="13" grpId="0" animBg="1"/>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6FC4EC-EBBD-440D-A6B6-74BBAC71EE4E}"/>
              </a:ext>
            </a:extLst>
          </p:cNvPr>
          <p:cNvSpPr txBox="1"/>
          <p:nvPr/>
        </p:nvSpPr>
        <p:spPr>
          <a:xfrm>
            <a:off x="1814052" y="166549"/>
            <a:ext cx="5781368" cy="507831"/>
          </a:xfrm>
          <a:prstGeom prst="rect">
            <a:avLst/>
          </a:prstGeom>
          <a:noFill/>
        </p:spPr>
        <p:txBody>
          <a:bodyPr wrap="square" rtlCol="0">
            <a:spAutoFit/>
          </a:bodyPr>
          <a:lstStyle/>
          <a:p>
            <a:r>
              <a:rPr lang="en-US" sz="2700" dirty="0"/>
              <a:t>Computer </a:t>
            </a:r>
            <a:r>
              <a:rPr lang="en-US" sz="2700" dirty="0" smtClean="0"/>
              <a:t>Vision</a:t>
            </a:r>
            <a:endParaRPr lang="en-US" sz="2700" dirty="0"/>
          </a:p>
        </p:txBody>
      </p:sp>
      <p:pic>
        <p:nvPicPr>
          <p:cNvPr id="6" name="Picture 5">
            <a:extLst>
              <a:ext uri="{FF2B5EF4-FFF2-40B4-BE49-F238E27FC236}">
                <a16:creationId xmlns:a16="http://schemas.microsoft.com/office/drawing/2014/main" id="{DD0FEC81-B30C-45FD-9AB4-22B1AC5C2198}"/>
              </a:ext>
            </a:extLst>
          </p:cNvPr>
          <p:cNvPicPr>
            <a:picLocks noChangeAspect="1"/>
          </p:cNvPicPr>
          <p:nvPr/>
        </p:nvPicPr>
        <p:blipFill>
          <a:blip r:embed="rId2"/>
          <a:stretch>
            <a:fillRect/>
          </a:stretch>
        </p:blipFill>
        <p:spPr>
          <a:xfrm>
            <a:off x="468261" y="748250"/>
            <a:ext cx="8222226" cy="4343436"/>
          </a:xfrm>
          <a:prstGeom prst="rect">
            <a:avLst/>
          </a:prstGeom>
        </p:spPr>
      </p:pic>
      <p:sp>
        <p:nvSpPr>
          <p:cNvPr id="3" name="Slide Number Placeholder 2"/>
          <p:cNvSpPr>
            <a:spLocks noGrp="1"/>
          </p:cNvSpPr>
          <p:nvPr>
            <p:ph type="sldNum" sz="quarter" idx="12"/>
          </p:nvPr>
        </p:nvSpPr>
        <p:spPr/>
        <p:txBody>
          <a:bodyPr/>
          <a:lstStyle/>
          <a:p>
            <a:fld id="{2C7DD252-A74E-4E8E-A6B4-FCD6DE8F900F}" type="slidenum">
              <a:rPr lang="en-IN" smtClean="0"/>
              <a:t>60</a:t>
            </a:fld>
            <a:endParaRPr lang="en-IN"/>
          </a:p>
        </p:txBody>
      </p:sp>
    </p:spTree>
    <p:extLst>
      <p:ext uri="{BB962C8B-B14F-4D97-AF65-F5344CB8AC3E}">
        <p14:creationId xmlns:p14="http://schemas.microsoft.com/office/powerpoint/2010/main" val="27995960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4554" y="117529"/>
            <a:ext cx="7886700" cy="571283"/>
          </a:xfrm>
        </p:spPr>
        <p:txBody>
          <a:bodyPr>
            <a:normAutofit fontScale="90000"/>
          </a:bodyPr>
          <a:lstStyle/>
          <a:p>
            <a:r>
              <a:rPr lang="en-IN" dirty="0"/>
              <a:t>CNN Applications: Segmentation</a:t>
            </a:r>
          </a:p>
        </p:txBody>
      </p:sp>
      <p:sp>
        <p:nvSpPr>
          <p:cNvPr id="5" name="TextBox 4"/>
          <p:cNvSpPr txBox="1"/>
          <p:nvPr/>
        </p:nvSpPr>
        <p:spPr>
          <a:xfrm>
            <a:off x="5243857" y="4759036"/>
            <a:ext cx="1854995" cy="253916"/>
          </a:xfrm>
          <a:prstGeom prst="rect">
            <a:avLst/>
          </a:prstGeom>
          <a:noFill/>
        </p:spPr>
        <p:txBody>
          <a:bodyPr wrap="none" rtlCol="0">
            <a:spAutoFit/>
          </a:bodyPr>
          <a:lstStyle/>
          <a:p>
            <a:r>
              <a:rPr lang="en-IN" sz="1050" dirty="0"/>
              <a:t>Source: </a:t>
            </a:r>
            <a:r>
              <a:rPr lang="en-IN" sz="1050" i="1" dirty="0" err="1"/>
              <a:t>Farabet</a:t>
            </a:r>
            <a:r>
              <a:rPr lang="en-IN" sz="1050" i="1" dirty="0"/>
              <a:t> et al., 2012</a:t>
            </a:r>
            <a:endParaRPr lang="en-IN" sz="1050" dirty="0"/>
          </a:p>
        </p:txBody>
      </p:sp>
      <p:pic>
        <p:nvPicPr>
          <p:cNvPr id="3" name="Picture 2"/>
          <p:cNvPicPr>
            <a:picLocks noChangeAspect="1"/>
          </p:cNvPicPr>
          <p:nvPr/>
        </p:nvPicPr>
        <p:blipFill>
          <a:blip r:embed="rId2"/>
          <a:stretch>
            <a:fillRect/>
          </a:stretch>
        </p:blipFill>
        <p:spPr>
          <a:xfrm>
            <a:off x="1422905" y="838958"/>
            <a:ext cx="5757863" cy="3836194"/>
          </a:xfrm>
          <a:prstGeom prst="rect">
            <a:avLst/>
          </a:prstGeom>
        </p:spPr>
      </p:pic>
      <p:sp>
        <p:nvSpPr>
          <p:cNvPr id="4" name="Slide Number Placeholder 3"/>
          <p:cNvSpPr>
            <a:spLocks noGrp="1"/>
          </p:cNvSpPr>
          <p:nvPr>
            <p:ph type="sldNum" sz="quarter" idx="12"/>
          </p:nvPr>
        </p:nvSpPr>
        <p:spPr/>
        <p:txBody>
          <a:bodyPr/>
          <a:lstStyle/>
          <a:p>
            <a:fld id="{2C7DD252-A74E-4E8E-A6B4-FCD6DE8F900F}" type="slidenum">
              <a:rPr lang="en-IN" smtClean="0"/>
              <a:t>61</a:t>
            </a:fld>
            <a:endParaRPr lang="en-IN"/>
          </a:p>
        </p:txBody>
      </p:sp>
    </p:spTree>
    <p:extLst>
      <p:ext uri="{BB962C8B-B14F-4D97-AF65-F5344CB8AC3E}">
        <p14:creationId xmlns:p14="http://schemas.microsoft.com/office/powerpoint/2010/main" val="24958932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869" y="84399"/>
            <a:ext cx="7886700" cy="571283"/>
          </a:xfrm>
        </p:spPr>
        <p:txBody>
          <a:bodyPr>
            <a:normAutofit fontScale="90000"/>
          </a:bodyPr>
          <a:lstStyle/>
          <a:p>
            <a:r>
              <a:rPr lang="en-IN" dirty="0"/>
              <a:t>CNN Applications: Self Driving Car</a:t>
            </a:r>
          </a:p>
        </p:txBody>
      </p:sp>
      <p:sp>
        <p:nvSpPr>
          <p:cNvPr id="5" name="TextBox 4"/>
          <p:cNvSpPr txBox="1"/>
          <p:nvPr/>
        </p:nvSpPr>
        <p:spPr>
          <a:xfrm>
            <a:off x="5408901" y="4784148"/>
            <a:ext cx="1241045" cy="253916"/>
          </a:xfrm>
          <a:prstGeom prst="rect">
            <a:avLst/>
          </a:prstGeom>
          <a:noFill/>
        </p:spPr>
        <p:txBody>
          <a:bodyPr wrap="none" rtlCol="0">
            <a:spAutoFit/>
          </a:bodyPr>
          <a:lstStyle/>
          <a:p>
            <a:r>
              <a:rPr lang="en-IN" sz="1050" dirty="0"/>
              <a:t>Source: </a:t>
            </a:r>
            <a:r>
              <a:rPr lang="en-IN" sz="1050" i="1" dirty="0" err="1"/>
              <a:t>Fei</a:t>
            </a:r>
            <a:r>
              <a:rPr lang="en-IN" sz="1050" i="1" dirty="0"/>
              <a:t> </a:t>
            </a:r>
            <a:r>
              <a:rPr lang="en-IN" sz="1050" i="1" dirty="0" err="1"/>
              <a:t>Fei</a:t>
            </a:r>
            <a:r>
              <a:rPr lang="en-IN" sz="1050" i="1" dirty="0"/>
              <a:t> </a:t>
            </a:r>
            <a:r>
              <a:rPr lang="en-IN" sz="1050" i="1" dirty="0"/>
              <a:t>Li</a:t>
            </a:r>
            <a:endParaRPr lang="en-IN" sz="1050" dirty="0"/>
          </a:p>
        </p:txBody>
      </p:sp>
      <p:pic>
        <p:nvPicPr>
          <p:cNvPr id="4" name="Picture 3"/>
          <p:cNvPicPr>
            <a:picLocks noChangeAspect="1"/>
          </p:cNvPicPr>
          <p:nvPr/>
        </p:nvPicPr>
        <p:blipFill>
          <a:blip r:embed="rId2"/>
          <a:stretch>
            <a:fillRect/>
          </a:stretch>
        </p:blipFill>
        <p:spPr>
          <a:xfrm>
            <a:off x="1549869" y="755073"/>
            <a:ext cx="5379244" cy="4029075"/>
          </a:xfrm>
          <a:prstGeom prst="rect">
            <a:avLst/>
          </a:prstGeom>
        </p:spPr>
      </p:pic>
      <p:sp>
        <p:nvSpPr>
          <p:cNvPr id="3" name="Slide Number Placeholder 2"/>
          <p:cNvSpPr>
            <a:spLocks noGrp="1"/>
          </p:cNvSpPr>
          <p:nvPr>
            <p:ph type="sldNum" sz="quarter" idx="12"/>
          </p:nvPr>
        </p:nvSpPr>
        <p:spPr/>
        <p:txBody>
          <a:bodyPr/>
          <a:lstStyle/>
          <a:p>
            <a:fld id="{2C7DD252-A74E-4E8E-A6B4-FCD6DE8F900F}" type="slidenum">
              <a:rPr lang="en-IN" smtClean="0"/>
              <a:t>62</a:t>
            </a:fld>
            <a:endParaRPr lang="en-IN"/>
          </a:p>
        </p:txBody>
      </p:sp>
    </p:spTree>
    <p:extLst>
      <p:ext uri="{BB962C8B-B14F-4D97-AF65-F5344CB8AC3E}">
        <p14:creationId xmlns:p14="http://schemas.microsoft.com/office/powerpoint/2010/main" val="20099925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0814" y="100664"/>
            <a:ext cx="7886700" cy="571283"/>
          </a:xfrm>
        </p:spPr>
        <p:txBody>
          <a:bodyPr>
            <a:normAutofit fontScale="90000"/>
          </a:bodyPr>
          <a:lstStyle/>
          <a:p>
            <a:r>
              <a:rPr lang="en-IN" dirty="0"/>
              <a:t>CNN Applications: Image Captioning</a:t>
            </a:r>
          </a:p>
        </p:txBody>
      </p:sp>
      <p:sp>
        <p:nvSpPr>
          <p:cNvPr id="5" name="TextBox 4"/>
          <p:cNvSpPr txBox="1"/>
          <p:nvPr/>
        </p:nvSpPr>
        <p:spPr>
          <a:xfrm>
            <a:off x="4537365" y="4674231"/>
            <a:ext cx="3997036" cy="253916"/>
          </a:xfrm>
          <a:prstGeom prst="rect">
            <a:avLst/>
          </a:prstGeom>
          <a:noFill/>
        </p:spPr>
        <p:txBody>
          <a:bodyPr wrap="square" rtlCol="0">
            <a:spAutoFit/>
          </a:bodyPr>
          <a:lstStyle/>
          <a:p>
            <a:r>
              <a:rPr lang="en-IN" sz="1050" dirty="0"/>
              <a:t>Source:</a:t>
            </a:r>
            <a:r>
              <a:rPr lang="en-IN" sz="1050" i="1" dirty="0"/>
              <a:t> </a:t>
            </a:r>
            <a:r>
              <a:rPr lang="en-IN" sz="1050" i="1" dirty="0" err="1"/>
              <a:t>Vinyals</a:t>
            </a:r>
            <a:r>
              <a:rPr lang="en-IN" sz="1050" i="1" dirty="0"/>
              <a:t> et al., 2015, </a:t>
            </a:r>
            <a:r>
              <a:rPr lang="en-IN" sz="1050" i="1" dirty="0" err="1"/>
              <a:t>Karpathy</a:t>
            </a:r>
            <a:r>
              <a:rPr lang="en-IN" sz="1050" i="1" dirty="0"/>
              <a:t> and </a:t>
            </a:r>
            <a:r>
              <a:rPr lang="en-IN" sz="1050" i="1" dirty="0" err="1"/>
              <a:t>Fei-Fei</a:t>
            </a:r>
            <a:r>
              <a:rPr lang="en-IN" sz="1050" i="1" dirty="0"/>
              <a:t>, 2015</a:t>
            </a:r>
            <a:endParaRPr lang="en-IN" sz="1050" dirty="0"/>
          </a:p>
        </p:txBody>
      </p:sp>
      <p:pic>
        <p:nvPicPr>
          <p:cNvPr id="3" name="Picture 2"/>
          <p:cNvPicPr>
            <a:picLocks noChangeAspect="1"/>
          </p:cNvPicPr>
          <p:nvPr/>
        </p:nvPicPr>
        <p:blipFill>
          <a:blip r:embed="rId2"/>
          <a:stretch>
            <a:fillRect/>
          </a:stretch>
        </p:blipFill>
        <p:spPr>
          <a:xfrm>
            <a:off x="724225" y="880089"/>
            <a:ext cx="6265394" cy="3586000"/>
          </a:xfrm>
          <a:prstGeom prst="rect">
            <a:avLst/>
          </a:prstGeom>
        </p:spPr>
      </p:pic>
      <p:sp>
        <p:nvSpPr>
          <p:cNvPr id="4" name="Slide Number Placeholder 3"/>
          <p:cNvSpPr>
            <a:spLocks noGrp="1"/>
          </p:cNvSpPr>
          <p:nvPr>
            <p:ph type="sldNum" sz="quarter" idx="12"/>
          </p:nvPr>
        </p:nvSpPr>
        <p:spPr/>
        <p:txBody>
          <a:bodyPr/>
          <a:lstStyle/>
          <a:p>
            <a:fld id="{2C7DD252-A74E-4E8E-A6B4-FCD6DE8F900F}" type="slidenum">
              <a:rPr lang="en-IN" smtClean="0"/>
              <a:t>63</a:t>
            </a:fld>
            <a:endParaRPr lang="en-IN"/>
          </a:p>
        </p:txBody>
      </p:sp>
    </p:spTree>
    <p:extLst>
      <p:ext uri="{BB962C8B-B14F-4D97-AF65-F5344CB8AC3E}">
        <p14:creationId xmlns:p14="http://schemas.microsoft.com/office/powerpoint/2010/main" val="1147174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0CDEAF-CA85-4335-B405-DDD3B5BCB592}"/>
              </a:ext>
            </a:extLst>
          </p:cNvPr>
          <p:cNvPicPr>
            <a:picLocks noChangeAspect="1"/>
          </p:cNvPicPr>
          <p:nvPr/>
        </p:nvPicPr>
        <p:blipFill>
          <a:blip r:embed="rId2"/>
          <a:stretch>
            <a:fillRect/>
          </a:stretch>
        </p:blipFill>
        <p:spPr>
          <a:xfrm>
            <a:off x="579576" y="815961"/>
            <a:ext cx="7984849" cy="4327540"/>
          </a:xfrm>
          <a:prstGeom prst="rect">
            <a:avLst/>
          </a:prstGeom>
        </p:spPr>
      </p:pic>
      <p:sp>
        <p:nvSpPr>
          <p:cNvPr id="5" name="TextBox 4">
            <a:extLst>
              <a:ext uri="{FF2B5EF4-FFF2-40B4-BE49-F238E27FC236}">
                <a16:creationId xmlns:a16="http://schemas.microsoft.com/office/drawing/2014/main" id="{A95E0082-6102-4C56-8BD9-5006C33B2B83}"/>
              </a:ext>
            </a:extLst>
          </p:cNvPr>
          <p:cNvSpPr txBox="1"/>
          <p:nvPr/>
        </p:nvSpPr>
        <p:spPr>
          <a:xfrm>
            <a:off x="1812028" y="97095"/>
            <a:ext cx="4410329" cy="507831"/>
          </a:xfrm>
          <a:prstGeom prst="rect">
            <a:avLst/>
          </a:prstGeom>
          <a:noFill/>
        </p:spPr>
        <p:txBody>
          <a:bodyPr wrap="square" rtlCol="0">
            <a:spAutoFit/>
          </a:bodyPr>
          <a:lstStyle/>
          <a:p>
            <a:r>
              <a:rPr lang="en-US" sz="2700" dirty="0"/>
              <a:t>Game Playing: Alpha Go</a:t>
            </a:r>
            <a:endParaRPr lang="en-US" sz="2700" dirty="0"/>
          </a:p>
        </p:txBody>
      </p:sp>
      <p:sp>
        <p:nvSpPr>
          <p:cNvPr id="2" name="Slide Number Placeholder 1"/>
          <p:cNvSpPr>
            <a:spLocks noGrp="1"/>
          </p:cNvSpPr>
          <p:nvPr>
            <p:ph type="sldNum" sz="quarter" idx="12"/>
          </p:nvPr>
        </p:nvSpPr>
        <p:spPr/>
        <p:txBody>
          <a:bodyPr/>
          <a:lstStyle/>
          <a:p>
            <a:fld id="{2C7DD252-A74E-4E8E-A6B4-FCD6DE8F900F}" type="slidenum">
              <a:rPr lang="en-IN" smtClean="0"/>
              <a:t>64</a:t>
            </a:fld>
            <a:endParaRPr lang="en-IN"/>
          </a:p>
        </p:txBody>
      </p:sp>
    </p:spTree>
    <p:extLst>
      <p:ext uri="{BB962C8B-B14F-4D97-AF65-F5344CB8AC3E}">
        <p14:creationId xmlns:p14="http://schemas.microsoft.com/office/powerpoint/2010/main" val="42426227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3B048D-6BB0-4EAD-9EE1-8FCC8999E969}"/>
              </a:ext>
            </a:extLst>
          </p:cNvPr>
          <p:cNvSpPr txBox="1"/>
          <p:nvPr/>
        </p:nvSpPr>
        <p:spPr>
          <a:xfrm>
            <a:off x="2681908" y="2090530"/>
            <a:ext cx="3321743" cy="707886"/>
          </a:xfrm>
          <a:prstGeom prst="rect">
            <a:avLst/>
          </a:prstGeom>
          <a:noFill/>
        </p:spPr>
        <p:txBody>
          <a:bodyPr wrap="none" rtlCol="0">
            <a:spAutoFit/>
          </a:bodyPr>
          <a:lstStyle/>
          <a:p>
            <a:r>
              <a:rPr lang="en-IN" sz="4000" dirty="0" smtClean="0">
                <a:solidFill>
                  <a:srgbClr val="002060"/>
                </a:solidFill>
              </a:rPr>
              <a:t>Generative AI</a:t>
            </a:r>
            <a:endParaRPr lang="en-IN" sz="4000" dirty="0">
              <a:solidFill>
                <a:srgbClr val="002060"/>
              </a:solidFill>
            </a:endParaRPr>
          </a:p>
        </p:txBody>
      </p:sp>
      <p:sp>
        <p:nvSpPr>
          <p:cNvPr id="3" name="Slide Number Placeholder 2"/>
          <p:cNvSpPr>
            <a:spLocks noGrp="1"/>
          </p:cNvSpPr>
          <p:nvPr>
            <p:ph type="sldNum" sz="quarter" idx="12"/>
          </p:nvPr>
        </p:nvSpPr>
        <p:spPr/>
        <p:txBody>
          <a:bodyPr/>
          <a:lstStyle/>
          <a:p>
            <a:fld id="{2C7DD252-A74E-4E8E-A6B4-FCD6DE8F900F}" type="slidenum">
              <a:rPr lang="en-IN" smtClean="0"/>
              <a:t>65</a:t>
            </a:fld>
            <a:endParaRPr lang="en-IN"/>
          </a:p>
        </p:txBody>
      </p:sp>
    </p:spTree>
    <p:extLst>
      <p:ext uri="{BB962C8B-B14F-4D97-AF65-F5344CB8AC3E}">
        <p14:creationId xmlns:p14="http://schemas.microsoft.com/office/powerpoint/2010/main" val="20628563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3B048D-6BB0-4EAD-9EE1-8FCC8999E969}"/>
              </a:ext>
            </a:extLst>
          </p:cNvPr>
          <p:cNvSpPr txBox="1"/>
          <p:nvPr/>
        </p:nvSpPr>
        <p:spPr>
          <a:xfrm>
            <a:off x="1475962" y="149087"/>
            <a:ext cx="6628738" cy="507831"/>
          </a:xfrm>
          <a:prstGeom prst="rect">
            <a:avLst/>
          </a:prstGeom>
          <a:noFill/>
        </p:spPr>
        <p:txBody>
          <a:bodyPr wrap="none" rtlCol="0">
            <a:spAutoFit/>
          </a:bodyPr>
          <a:lstStyle/>
          <a:p>
            <a:r>
              <a:rPr lang="en-IN" sz="2700" dirty="0"/>
              <a:t>How Does a Generative AI System Work?</a:t>
            </a:r>
          </a:p>
        </p:txBody>
      </p:sp>
      <p:pic>
        <p:nvPicPr>
          <p:cNvPr id="4" name="Picture 3">
            <a:extLst>
              <a:ext uri="{FF2B5EF4-FFF2-40B4-BE49-F238E27FC236}">
                <a16:creationId xmlns:a16="http://schemas.microsoft.com/office/drawing/2014/main" id="{BB729BC7-0B8F-4C56-9C10-C9F60295DDB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3537344" y="1565413"/>
            <a:ext cx="2627657" cy="1751771"/>
          </a:xfrm>
          <a:prstGeom prst="ellipse">
            <a:avLst/>
          </a:prstGeom>
          <a:ln>
            <a:noFill/>
          </a:ln>
          <a:effectLst>
            <a:softEdge rad="112500"/>
          </a:effectLst>
        </p:spPr>
      </p:pic>
      <p:pic>
        <p:nvPicPr>
          <p:cNvPr id="8" name="Picture 7">
            <a:extLst>
              <a:ext uri="{FF2B5EF4-FFF2-40B4-BE49-F238E27FC236}">
                <a16:creationId xmlns:a16="http://schemas.microsoft.com/office/drawing/2014/main" id="{96274A39-E4CC-4B28-8329-CFA54BC351B9}"/>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41939" y="1812135"/>
            <a:ext cx="1868048" cy="1244149"/>
          </a:xfrm>
          <a:prstGeom prst="ellipse">
            <a:avLst/>
          </a:prstGeom>
          <a:ln>
            <a:noFill/>
          </a:ln>
          <a:effectLst>
            <a:softEdge rad="112500"/>
          </a:effectLst>
        </p:spPr>
      </p:pic>
      <p:sp>
        <p:nvSpPr>
          <p:cNvPr id="11" name="Arrow: Right 10">
            <a:extLst>
              <a:ext uri="{FF2B5EF4-FFF2-40B4-BE49-F238E27FC236}">
                <a16:creationId xmlns:a16="http://schemas.microsoft.com/office/drawing/2014/main" id="{7B7E0271-AC94-4C24-9E39-701E9EC58B5F}"/>
              </a:ext>
            </a:extLst>
          </p:cNvPr>
          <p:cNvSpPr/>
          <p:nvPr/>
        </p:nvSpPr>
        <p:spPr>
          <a:xfrm>
            <a:off x="2718608" y="2295939"/>
            <a:ext cx="514350" cy="3130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2" name="Arrow: Bent 11">
            <a:extLst>
              <a:ext uri="{FF2B5EF4-FFF2-40B4-BE49-F238E27FC236}">
                <a16:creationId xmlns:a16="http://schemas.microsoft.com/office/drawing/2014/main" id="{89FA76CC-1E3E-4596-806D-AB8540832C12}"/>
              </a:ext>
            </a:extLst>
          </p:cNvPr>
          <p:cNvSpPr/>
          <p:nvPr/>
        </p:nvSpPr>
        <p:spPr>
          <a:xfrm>
            <a:off x="4651769" y="1923223"/>
            <a:ext cx="1617594" cy="1885950"/>
          </a:xfrm>
          <a:prstGeom prst="bentArrow">
            <a:avLst>
              <a:gd name="adj1" fmla="val 25000"/>
              <a:gd name="adj2" fmla="val 23214"/>
              <a:gd name="adj3" fmla="val 25000"/>
              <a:gd name="adj4" fmla="val 39953"/>
            </a:avLst>
          </a:prstGeom>
          <a:solidFill>
            <a:schemeClr val="accent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13" name="TextBox 12">
            <a:extLst>
              <a:ext uri="{FF2B5EF4-FFF2-40B4-BE49-F238E27FC236}">
                <a16:creationId xmlns:a16="http://schemas.microsoft.com/office/drawing/2014/main" id="{A74B0EE6-9541-444C-B05D-04B01EB769CE}"/>
              </a:ext>
            </a:extLst>
          </p:cNvPr>
          <p:cNvSpPr txBox="1"/>
          <p:nvPr/>
        </p:nvSpPr>
        <p:spPr>
          <a:xfrm>
            <a:off x="4224387" y="3883717"/>
            <a:ext cx="1341783" cy="253916"/>
          </a:xfrm>
          <a:prstGeom prst="rect">
            <a:avLst/>
          </a:prstGeom>
          <a:noFill/>
        </p:spPr>
        <p:txBody>
          <a:bodyPr wrap="square" rtlCol="0">
            <a:spAutoFit/>
          </a:bodyPr>
          <a:lstStyle/>
          <a:p>
            <a:r>
              <a:rPr lang="en-IN" sz="1050" dirty="0"/>
              <a:t>Input Context</a:t>
            </a:r>
          </a:p>
        </p:txBody>
      </p:sp>
      <p:sp>
        <p:nvSpPr>
          <p:cNvPr id="14" name="TextBox 13">
            <a:extLst>
              <a:ext uri="{FF2B5EF4-FFF2-40B4-BE49-F238E27FC236}">
                <a16:creationId xmlns:a16="http://schemas.microsoft.com/office/drawing/2014/main" id="{46E2E4F6-4884-4E14-972C-72F0A680F0F3}"/>
              </a:ext>
            </a:extLst>
          </p:cNvPr>
          <p:cNvSpPr txBox="1"/>
          <p:nvPr/>
        </p:nvSpPr>
        <p:spPr>
          <a:xfrm>
            <a:off x="6469386" y="2145975"/>
            <a:ext cx="1341783" cy="415498"/>
          </a:xfrm>
          <a:prstGeom prst="rect">
            <a:avLst/>
          </a:prstGeom>
          <a:noFill/>
        </p:spPr>
        <p:txBody>
          <a:bodyPr wrap="square" rtlCol="0">
            <a:spAutoFit/>
          </a:bodyPr>
          <a:lstStyle/>
          <a:p>
            <a:r>
              <a:rPr lang="en-IN" sz="1050" dirty="0"/>
              <a:t>Generated Text or Image</a:t>
            </a:r>
          </a:p>
        </p:txBody>
      </p:sp>
      <p:sp>
        <p:nvSpPr>
          <p:cNvPr id="15" name="Right Brace 14">
            <a:extLst>
              <a:ext uri="{FF2B5EF4-FFF2-40B4-BE49-F238E27FC236}">
                <a16:creationId xmlns:a16="http://schemas.microsoft.com/office/drawing/2014/main" id="{566029C7-8AB5-4D9A-8810-2259AA306004}"/>
              </a:ext>
            </a:extLst>
          </p:cNvPr>
          <p:cNvSpPr/>
          <p:nvPr/>
        </p:nvSpPr>
        <p:spPr>
          <a:xfrm rot="5400000">
            <a:off x="2118758" y="2104500"/>
            <a:ext cx="366279" cy="2166507"/>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050"/>
          </a:p>
        </p:txBody>
      </p:sp>
      <p:sp>
        <p:nvSpPr>
          <p:cNvPr id="16" name="TextBox 15">
            <a:extLst>
              <a:ext uri="{FF2B5EF4-FFF2-40B4-BE49-F238E27FC236}">
                <a16:creationId xmlns:a16="http://schemas.microsoft.com/office/drawing/2014/main" id="{5E2CE153-5092-40E9-99E3-A34730389F4D}"/>
              </a:ext>
            </a:extLst>
          </p:cNvPr>
          <p:cNvSpPr txBox="1"/>
          <p:nvPr/>
        </p:nvSpPr>
        <p:spPr>
          <a:xfrm>
            <a:off x="1919357" y="3381735"/>
            <a:ext cx="1341783" cy="253916"/>
          </a:xfrm>
          <a:prstGeom prst="rect">
            <a:avLst/>
          </a:prstGeom>
          <a:noFill/>
        </p:spPr>
        <p:txBody>
          <a:bodyPr wrap="square" rtlCol="0">
            <a:spAutoFit/>
          </a:bodyPr>
          <a:lstStyle/>
          <a:p>
            <a:r>
              <a:rPr lang="en-IN" sz="1050" dirty="0">
                <a:solidFill>
                  <a:srgbClr val="92D050"/>
                </a:solidFill>
              </a:rPr>
              <a:t>Training</a:t>
            </a:r>
          </a:p>
        </p:txBody>
      </p:sp>
      <p:sp>
        <p:nvSpPr>
          <p:cNvPr id="17" name="Right Brace 16">
            <a:extLst>
              <a:ext uri="{FF2B5EF4-FFF2-40B4-BE49-F238E27FC236}">
                <a16:creationId xmlns:a16="http://schemas.microsoft.com/office/drawing/2014/main" id="{38F8B916-97C5-4A4F-8641-E4AD53B3F309}"/>
              </a:ext>
            </a:extLst>
          </p:cNvPr>
          <p:cNvSpPr/>
          <p:nvPr/>
        </p:nvSpPr>
        <p:spPr>
          <a:xfrm rot="16200000">
            <a:off x="5992338" y="373564"/>
            <a:ext cx="366279" cy="2166507"/>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050"/>
          </a:p>
        </p:txBody>
      </p:sp>
      <p:sp>
        <p:nvSpPr>
          <p:cNvPr id="18" name="TextBox 17">
            <a:extLst>
              <a:ext uri="{FF2B5EF4-FFF2-40B4-BE49-F238E27FC236}">
                <a16:creationId xmlns:a16="http://schemas.microsoft.com/office/drawing/2014/main" id="{5F5ED5DB-3CCE-4B5F-A3E4-9A8E95F623D7}"/>
              </a:ext>
            </a:extLst>
          </p:cNvPr>
          <p:cNvSpPr txBox="1"/>
          <p:nvPr/>
        </p:nvSpPr>
        <p:spPr>
          <a:xfrm>
            <a:off x="5502351" y="971009"/>
            <a:ext cx="1341783" cy="253916"/>
          </a:xfrm>
          <a:prstGeom prst="rect">
            <a:avLst/>
          </a:prstGeom>
          <a:noFill/>
        </p:spPr>
        <p:txBody>
          <a:bodyPr wrap="square" rtlCol="0">
            <a:spAutoFit/>
          </a:bodyPr>
          <a:lstStyle/>
          <a:p>
            <a:pPr algn="ctr"/>
            <a:r>
              <a:rPr lang="en-IN" sz="1050" dirty="0">
                <a:solidFill>
                  <a:srgbClr val="92D050"/>
                </a:solidFill>
              </a:rPr>
              <a:t>Inference</a:t>
            </a:r>
          </a:p>
        </p:txBody>
      </p:sp>
      <p:sp>
        <p:nvSpPr>
          <p:cNvPr id="3" name="Slide Number Placeholder 2"/>
          <p:cNvSpPr>
            <a:spLocks noGrp="1"/>
          </p:cNvSpPr>
          <p:nvPr>
            <p:ph type="sldNum" sz="quarter" idx="12"/>
          </p:nvPr>
        </p:nvSpPr>
        <p:spPr/>
        <p:txBody>
          <a:bodyPr/>
          <a:lstStyle/>
          <a:p>
            <a:fld id="{2C7DD252-A74E-4E8E-A6B4-FCD6DE8F900F}" type="slidenum">
              <a:rPr lang="en-IN" smtClean="0"/>
              <a:t>66</a:t>
            </a:fld>
            <a:endParaRPr lang="en-IN"/>
          </a:p>
        </p:txBody>
      </p:sp>
    </p:spTree>
    <p:extLst>
      <p:ext uri="{BB962C8B-B14F-4D97-AF65-F5344CB8AC3E}">
        <p14:creationId xmlns:p14="http://schemas.microsoft.com/office/powerpoint/2010/main" val="41240147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1557131" y="218515"/>
            <a:ext cx="6269058" cy="556737"/>
          </a:xfrm>
        </p:spPr>
        <p:txBody>
          <a:bodyPr>
            <a:normAutofit fontScale="90000"/>
          </a:bodyPr>
          <a:lstStyle/>
          <a:p>
            <a:pPr eaLnBrk="1" hangingPunct="1"/>
            <a:r>
              <a:rPr lang="en-US" b="1" dirty="0" smtClean="0">
                <a:solidFill>
                  <a:srgbClr val="002060"/>
                </a:solidFill>
              </a:rPr>
              <a:t>Transformer Architecture</a:t>
            </a:r>
            <a:endParaRPr lang="en-US" b="1" dirty="0">
              <a:solidFill>
                <a:srgbClr val="002060"/>
              </a:solidFill>
            </a:endParaRPr>
          </a:p>
        </p:txBody>
      </p:sp>
      <p:sp>
        <p:nvSpPr>
          <p:cNvPr id="3" name="Rounded Rectangle 2"/>
          <p:cNvSpPr/>
          <p:nvPr/>
        </p:nvSpPr>
        <p:spPr>
          <a:xfrm>
            <a:off x="1040022" y="2724281"/>
            <a:ext cx="2320684" cy="813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ENCODER</a:t>
            </a:r>
            <a:endParaRPr lang="en-IN" dirty="0"/>
          </a:p>
        </p:txBody>
      </p:sp>
      <p:sp>
        <p:nvSpPr>
          <p:cNvPr id="6" name="Rounded Rectangle 5"/>
          <p:cNvSpPr/>
          <p:nvPr/>
        </p:nvSpPr>
        <p:spPr>
          <a:xfrm>
            <a:off x="4906778" y="2724281"/>
            <a:ext cx="2320684" cy="813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DECODER</a:t>
            </a:r>
            <a:endParaRPr lang="en-IN" dirty="0"/>
          </a:p>
        </p:txBody>
      </p:sp>
      <p:cxnSp>
        <p:nvCxnSpPr>
          <p:cNvPr id="5" name="Straight Arrow Connector 4"/>
          <p:cNvCxnSpPr>
            <a:stCxn id="3" idx="3"/>
            <a:endCxn id="6" idx="1"/>
          </p:cNvCxnSpPr>
          <p:nvPr/>
        </p:nvCxnSpPr>
        <p:spPr>
          <a:xfrm>
            <a:off x="3360706" y="3131032"/>
            <a:ext cx="1546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317494" y="4420650"/>
            <a:ext cx="1765738" cy="277473"/>
          </a:xfrm>
          <a:prstGeom prst="rect">
            <a:avLst/>
          </a:prstGeom>
          <a:ln w="12700"/>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I like music </a:t>
            </a:r>
          </a:p>
        </p:txBody>
      </p:sp>
      <p:sp>
        <p:nvSpPr>
          <p:cNvPr id="10" name="Rectangle 9"/>
          <p:cNvSpPr/>
          <p:nvPr/>
        </p:nvSpPr>
        <p:spPr>
          <a:xfrm>
            <a:off x="5111729" y="1426253"/>
            <a:ext cx="1910781" cy="27747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IN"/>
              <a:t>me gusta la musica</a:t>
            </a:r>
            <a:endParaRPr lang="en-IN" dirty="0"/>
          </a:p>
        </p:txBody>
      </p:sp>
      <p:cxnSp>
        <p:nvCxnSpPr>
          <p:cNvPr id="9" name="Straight Arrow Connector 8"/>
          <p:cNvCxnSpPr>
            <a:stCxn id="14" idx="0"/>
            <a:endCxn id="3" idx="2"/>
          </p:cNvCxnSpPr>
          <p:nvPr/>
        </p:nvCxnSpPr>
        <p:spPr>
          <a:xfrm flipV="1">
            <a:off x="2200363" y="3537782"/>
            <a:ext cx="1" cy="36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0"/>
            <a:endCxn id="10" idx="2"/>
          </p:cNvCxnSpPr>
          <p:nvPr/>
        </p:nvCxnSpPr>
        <p:spPr>
          <a:xfrm flipV="1">
            <a:off x="6067120" y="1703726"/>
            <a:ext cx="0" cy="1020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317494" y="3903542"/>
            <a:ext cx="1765738" cy="239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Embedding</a:t>
            </a:r>
            <a:endParaRPr lang="en-IN" dirty="0"/>
          </a:p>
        </p:txBody>
      </p:sp>
      <p:cxnSp>
        <p:nvCxnSpPr>
          <p:cNvPr id="17" name="Straight Arrow Connector 16"/>
          <p:cNvCxnSpPr>
            <a:stCxn id="7" idx="0"/>
            <a:endCxn id="14" idx="2"/>
          </p:cNvCxnSpPr>
          <p:nvPr/>
        </p:nvCxnSpPr>
        <p:spPr>
          <a:xfrm flipV="1">
            <a:off x="2200363" y="4143177"/>
            <a:ext cx="0" cy="277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2729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1557131" y="133913"/>
            <a:ext cx="6269058" cy="446832"/>
          </a:xfrm>
        </p:spPr>
        <p:txBody>
          <a:bodyPr>
            <a:normAutofit fontScale="90000"/>
          </a:bodyPr>
          <a:lstStyle/>
          <a:p>
            <a:pPr eaLnBrk="1" hangingPunct="1"/>
            <a:r>
              <a:rPr lang="en-US" b="1" dirty="0" smtClean="0">
                <a:solidFill>
                  <a:srgbClr val="002060"/>
                </a:solidFill>
              </a:rPr>
              <a:t>Transformer Architecture</a:t>
            </a:r>
            <a:endParaRPr lang="en-US" b="1" dirty="0">
              <a:solidFill>
                <a:srgbClr val="002060"/>
              </a:solidFill>
            </a:endParaRPr>
          </a:p>
        </p:txBody>
      </p:sp>
      <p:sp>
        <p:nvSpPr>
          <p:cNvPr id="3" name="Rounded Rectangle 2"/>
          <p:cNvSpPr/>
          <p:nvPr/>
        </p:nvSpPr>
        <p:spPr>
          <a:xfrm>
            <a:off x="995878" y="1317997"/>
            <a:ext cx="2320684" cy="286301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sp>
        <p:nvSpPr>
          <p:cNvPr id="6" name="Rounded Rectangle 5"/>
          <p:cNvSpPr/>
          <p:nvPr/>
        </p:nvSpPr>
        <p:spPr>
          <a:xfrm>
            <a:off x="4691660" y="1247211"/>
            <a:ext cx="2320684" cy="285282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7" name="Rectangle 6"/>
          <p:cNvSpPr/>
          <p:nvPr/>
        </p:nvSpPr>
        <p:spPr>
          <a:xfrm>
            <a:off x="1411425" y="4727323"/>
            <a:ext cx="1489589" cy="173059"/>
          </a:xfrm>
          <a:prstGeom prst="rect">
            <a:avLst/>
          </a:prstGeom>
          <a:ln w="3175"/>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I like music </a:t>
            </a:r>
          </a:p>
        </p:txBody>
      </p:sp>
      <p:sp>
        <p:nvSpPr>
          <p:cNvPr id="10" name="Rectangle 9"/>
          <p:cNvSpPr/>
          <p:nvPr/>
        </p:nvSpPr>
        <p:spPr>
          <a:xfrm>
            <a:off x="4896611" y="778725"/>
            <a:ext cx="1910781" cy="27747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IN"/>
              <a:t>me gusta la musica</a:t>
            </a:r>
            <a:endParaRPr lang="en-IN" dirty="0"/>
          </a:p>
        </p:txBody>
      </p:sp>
      <p:cxnSp>
        <p:nvCxnSpPr>
          <p:cNvPr id="11" name="Straight Arrow Connector 10"/>
          <p:cNvCxnSpPr>
            <a:stCxn id="6" idx="0"/>
            <a:endCxn id="10" idx="2"/>
          </p:cNvCxnSpPr>
          <p:nvPr/>
        </p:nvCxnSpPr>
        <p:spPr>
          <a:xfrm flipV="1">
            <a:off x="5852002" y="1056198"/>
            <a:ext cx="0" cy="191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258909" y="3803648"/>
            <a:ext cx="1706332" cy="29639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200" dirty="0" smtClean="0">
                <a:solidFill>
                  <a:schemeClr val="tx1"/>
                </a:solidFill>
              </a:rPr>
              <a:t>Encoder 1</a:t>
            </a:r>
            <a:endParaRPr lang="en-IN" sz="1200" dirty="0">
              <a:solidFill>
                <a:schemeClr val="tx1"/>
              </a:solidFill>
            </a:endParaRPr>
          </a:p>
        </p:txBody>
      </p:sp>
      <p:sp>
        <p:nvSpPr>
          <p:cNvPr id="15" name="Rounded Rectangle 14"/>
          <p:cNvSpPr/>
          <p:nvPr/>
        </p:nvSpPr>
        <p:spPr>
          <a:xfrm>
            <a:off x="1258909" y="3331689"/>
            <a:ext cx="1706332" cy="29639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200" dirty="0">
                <a:solidFill>
                  <a:schemeClr val="tx1"/>
                </a:solidFill>
              </a:rPr>
              <a:t>Encoder </a:t>
            </a:r>
            <a:r>
              <a:rPr lang="en-IN" sz="1200" dirty="0" smtClean="0">
                <a:solidFill>
                  <a:schemeClr val="tx1"/>
                </a:solidFill>
              </a:rPr>
              <a:t>2</a:t>
            </a:r>
            <a:endParaRPr lang="en-IN" sz="1200" dirty="0">
              <a:solidFill>
                <a:schemeClr val="tx1"/>
              </a:solidFill>
            </a:endParaRPr>
          </a:p>
        </p:txBody>
      </p:sp>
      <p:sp>
        <p:nvSpPr>
          <p:cNvPr id="16" name="Rounded Rectangle 15"/>
          <p:cNvSpPr/>
          <p:nvPr/>
        </p:nvSpPr>
        <p:spPr>
          <a:xfrm>
            <a:off x="1258909" y="2841817"/>
            <a:ext cx="1706332" cy="29639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200" dirty="0">
                <a:solidFill>
                  <a:schemeClr val="tx1"/>
                </a:solidFill>
              </a:rPr>
              <a:t>Encoder </a:t>
            </a:r>
            <a:r>
              <a:rPr lang="en-IN" sz="1200" dirty="0" smtClean="0">
                <a:solidFill>
                  <a:schemeClr val="tx1"/>
                </a:solidFill>
              </a:rPr>
              <a:t>3</a:t>
            </a:r>
            <a:endParaRPr lang="en-IN" sz="1200" dirty="0">
              <a:solidFill>
                <a:schemeClr val="tx1"/>
              </a:solidFill>
            </a:endParaRPr>
          </a:p>
        </p:txBody>
      </p:sp>
      <p:sp>
        <p:nvSpPr>
          <p:cNvPr id="17" name="Rounded Rectangle 16"/>
          <p:cNvSpPr/>
          <p:nvPr/>
        </p:nvSpPr>
        <p:spPr>
          <a:xfrm>
            <a:off x="1264711" y="2369858"/>
            <a:ext cx="1706332" cy="29639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200" dirty="0">
                <a:solidFill>
                  <a:schemeClr val="tx1"/>
                </a:solidFill>
              </a:rPr>
              <a:t>Encoder </a:t>
            </a:r>
            <a:r>
              <a:rPr lang="en-IN" sz="1200" dirty="0" smtClean="0">
                <a:solidFill>
                  <a:schemeClr val="tx1"/>
                </a:solidFill>
              </a:rPr>
              <a:t>4</a:t>
            </a:r>
            <a:endParaRPr lang="en-IN" sz="1200" dirty="0">
              <a:solidFill>
                <a:schemeClr val="tx1"/>
              </a:solidFill>
            </a:endParaRPr>
          </a:p>
        </p:txBody>
      </p:sp>
      <p:sp>
        <p:nvSpPr>
          <p:cNvPr id="18" name="Rounded Rectangle 17"/>
          <p:cNvSpPr/>
          <p:nvPr/>
        </p:nvSpPr>
        <p:spPr>
          <a:xfrm>
            <a:off x="1258909" y="1912587"/>
            <a:ext cx="1706332" cy="29639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200" dirty="0">
                <a:solidFill>
                  <a:schemeClr val="tx1"/>
                </a:solidFill>
              </a:rPr>
              <a:t>Encoder </a:t>
            </a:r>
            <a:r>
              <a:rPr lang="en-IN" sz="1200" dirty="0" smtClean="0">
                <a:solidFill>
                  <a:schemeClr val="tx1"/>
                </a:solidFill>
              </a:rPr>
              <a:t>5</a:t>
            </a:r>
            <a:endParaRPr lang="en-IN" sz="1200" dirty="0">
              <a:solidFill>
                <a:schemeClr val="tx1"/>
              </a:solidFill>
            </a:endParaRPr>
          </a:p>
        </p:txBody>
      </p:sp>
      <p:sp>
        <p:nvSpPr>
          <p:cNvPr id="19" name="Rounded Rectangle 18"/>
          <p:cNvSpPr/>
          <p:nvPr/>
        </p:nvSpPr>
        <p:spPr>
          <a:xfrm>
            <a:off x="1258909" y="1418215"/>
            <a:ext cx="1706332" cy="29639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200" dirty="0">
                <a:solidFill>
                  <a:schemeClr val="tx1"/>
                </a:solidFill>
              </a:rPr>
              <a:t>Encoder </a:t>
            </a:r>
            <a:r>
              <a:rPr lang="en-IN" sz="1200" dirty="0" smtClean="0">
                <a:solidFill>
                  <a:schemeClr val="tx1"/>
                </a:solidFill>
              </a:rPr>
              <a:t>6</a:t>
            </a:r>
            <a:endParaRPr lang="en-IN" sz="1200" dirty="0">
              <a:solidFill>
                <a:schemeClr val="tx1"/>
              </a:solidFill>
            </a:endParaRPr>
          </a:p>
        </p:txBody>
      </p:sp>
      <p:sp>
        <p:nvSpPr>
          <p:cNvPr id="20" name="Rounded Rectangle 19"/>
          <p:cNvSpPr/>
          <p:nvPr/>
        </p:nvSpPr>
        <p:spPr>
          <a:xfrm>
            <a:off x="4940754" y="3733275"/>
            <a:ext cx="1910781" cy="2648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dirty="0" smtClean="0"/>
              <a:t>Decoder 1</a:t>
            </a:r>
            <a:endParaRPr lang="en-IN" sz="1200" dirty="0"/>
          </a:p>
        </p:txBody>
      </p:sp>
      <p:sp>
        <p:nvSpPr>
          <p:cNvPr id="22" name="Rounded Rectangle 21"/>
          <p:cNvSpPr/>
          <p:nvPr/>
        </p:nvSpPr>
        <p:spPr>
          <a:xfrm>
            <a:off x="4940749" y="3293488"/>
            <a:ext cx="1910781" cy="2648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1200" dirty="0"/>
          </a:p>
        </p:txBody>
      </p:sp>
      <p:sp>
        <p:nvSpPr>
          <p:cNvPr id="23" name="Rounded Rectangle 22"/>
          <p:cNvSpPr/>
          <p:nvPr/>
        </p:nvSpPr>
        <p:spPr>
          <a:xfrm>
            <a:off x="4940749" y="2821529"/>
            <a:ext cx="1910781" cy="2648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1200"/>
          </a:p>
        </p:txBody>
      </p:sp>
      <p:sp>
        <p:nvSpPr>
          <p:cNvPr id="24" name="Rounded Rectangle 23"/>
          <p:cNvSpPr/>
          <p:nvPr/>
        </p:nvSpPr>
        <p:spPr>
          <a:xfrm>
            <a:off x="4940749" y="2349570"/>
            <a:ext cx="1910781" cy="2648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1200"/>
          </a:p>
        </p:txBody>
      </p:sp>
      <p:sp>
        <p:nvSpPr>
          <p:cNvPr id="25" name="Rounded Rectangle 24"/>
          <p:cNvSpPr/>
          <p:nvPr/>
        </p:nvSpPr>
        <p:spPr>
          <a:xfrm>
            <a:off x="4940749" y="1888130"/>
            <a:ext cx="1910781" cy="2648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dirty="0" smtClean="0"/>
              <a:t>Decoder 5</a:t>
            </a:r>
            <a:endParaRPr lang="en-IN" sz="1200" dirty="0"/>
          </a:p>
        </p:txBody>
      </p:sp>
      <p:sp>
        <p:nvSpPr>
          <p:cNvPr id="26" name="Rounded Rectangle 25"/>
          <p:cNvSpPr/>
          <p:nvPr/>
        </p:nvSpPr>
        <p:spPr>
          <a:xfrm>
            <a:off x="4940748" y="1403377"/>
            <a:ext cx="1910781" cy="2648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dirty="0" smtClean="0"/>
              <a:t>Decoder 6</a:t>
            </a:r>
            <a:endParaRPr lang="en-IN" sz="1200" dirty="0"/>
          </a:p>
        </p:txBody>
      </p:sp>
      <p:cxnSp>
        <p:nvCxnSpPr>
          <p:cNvPr id="33" name="Straight Arrow Connector 32"/>
          <p:cNvCxnSpPr>
            <a:stCxn id="19" idx="3"/>
            <a:endCxn id="20" idx="1"/>
          </p:cNvCxnSpPr>
          <p:nvPr/>
        </p:nvCxnSpPr>
        <p:spPr>
          <a:xfrm>
            <a:off x="2965241" y="1566411"/>
            <a:ext cx="1975513" cy="229929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9" idx="3"/>
            <a:endCxn id="22" idx="1"/>
          </p:cNvCxnSpPr>
          <p:nvPr/>
        </p:nvCxnSpPr>
        <p:spPr>
          <a:xfrm>
            <a:off x="2965241" y="1566411"/>
            <a:ext cx="1975508" cy="185950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9" idx="3"/>
            <a:endCxn id="23" idx="1"/>
          </p:cNvCxnSpPr>
          <p:nvPr/>
        </p:nvCxnSpPr>
        <p:spPr>
          <a:xfrm>
            <a:off x="2965241" y="1566411"/>
            <a:ext cx="1975508" cy="138754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9" idx="3"/>
            <a:endCxn id="24" idx="1"/>
          </p:cNvCxnSpPr>
          <p:nvPr/>
        </p:nvCxnSpPr>
        <p:spPr>
          <a:xfrm>
            <a:off x="2965241" y="1566411"/>
            <a:ext cx="1975508" cy="91558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9" idx="3"/>
            <a:endCxn id="25" idx="1"/>
          </p:cNvCxnSpPr>
          <p:nvPr/>
        </p:nvCxnSpPr>
        <p:spPr>
          <a:xfrm>
            <a:off x="2965241" y="1566411"/>
            <a:ext cx="1975508" cy="45414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9" idx="3"/>
            <a:endCxn id="26" idx="1"/>
          </p:cNvCxnSpPr>
          <p:nvPr/>
        </p:nvCxnSpPr>
        <p:spPr>
          <a:xfrm flipV="1">
            <a:off x="2965241" y="1535807"/>
            <a:ext cx="1975507" cy="3060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4940748" y="3274436"/>
            <a:ext cx="1910781" cy="2648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dirty="0" smtClean="0"/>
              <a:t>Decoder 2</a:t>
            </a:r>
            <a:endParaRPr lang="en-IN" sz="1200" dirty="0"/>
          </a:p>
        </p:txBody>
      </p:sp>
      <p:sp>
        <p:nvSpPr>
          <p:cNvPr id="51" name="Rounded Rectangle 50"/>
          <p:cNvSpPr/>
          <p:nvPr/>
        </p:nvSpPr>
        <p:spPr>
          <a:xfrm>
            <a:off x="4940748" y="2802477"/>
            <a:ext cx="1910781" cy="2648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dirty="0" smtClean="0"/>
              <a:t>Decoder 3</a:t>
            </a:r>
            <a:endParaRPr lang="en-IN" sz="1200" dirty="0"/>
          </a:p>
        </p:txBody>
      </p:sp>
      <p:sp>
        <p:nvSpPr>
          <p:cNvPr id="52" name="Rounded Rectangle 51"/>
          <p:cNvSpPr/>
          <p:nvPr/>
        </p:nvSpPr>
        <p:spPr>
          <a:xfrm>
            <a:off x="4940748" y="2330518"/>
            <a:ext cx="1910781" cy="2648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200" dirty="0" smtClean="0"/>
              <a:t>Decoder 4</a:t>
            </a:r>
            <a:endParaRPr lang="en-IN" sz="1200" dirty="0"/>
          </a:p>
        </p:txBody>
      </p:sp>
      <p:cxnSp>
        <p:nvCxnSpPr>
          <p:cNvPr id="54" name="Straight Arrow Connector 53"/>
          <p:cNvCxnSpPr>
            <a:stCxn id="13" idx="0"/>
            <a:endCxn id="15" idx="2"/>
          </p:cNvCxnSpPr>
          <p:nvPr/>
        </p:nvCxnSpPr>
        <p:spPr>
          <a:xfrm flipV="1">
            <a:off x="2112075" y="3628081"/>
            <a:ext cx="0" cy="175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a:endCxn id="16" idx="2"/>
          </p:cNvCxnSpPr>
          <p:nvPr/>
        </p:nvCxnSpPr>
        <p:spPr>
          <a:xfrm flipV="1">
            <a:off x="2112075" y="3138209"/>
            <a:ext cx="0" cy="193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6" idx="0"/>
            <a:endCxn id="17" idx="2"/>
          </p:cNvCxnSpPr>
          <p:nvPr/>
        </p:nvCxnSpPr>
        <p:spPr>
          <a:xfrm flipV="1">
            <a:off x="2112075" y="2666250"/>
            <a:ext cx="5802" cy="175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7" idx="0"/>
            <a:endCxn id="18" idx="2"/>
          </p:cNvCxnSpPr>
          <p:nvPr/>
        </p:nvCxnSpPr>
        <p:spPr>
          <a:xfrm flipH="1" flipV="1">
            <a:off x="2112075" y="2208979"/>
            <a:ext cx="5802" cy="160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8" idx="0"/>
            <a:endCxn id="19" idx="2"/>
          </p:cNvCxnSpPr>
          <p:nvPr/>
        </p:nvCxnSpPr>
        <p:spPr>
          <a:xfrm flipV="1">
            <a:off x="2112075" y="1714607"/>
            <a:ext cx="0" cy="197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696" name="Straight Arrow Connector 29695"/>
          <p:cNvCxnSpPr>
            <a:stCxn id="20" idx="0"/>
            <a:endCxn id="50" idx="2"/>
          </p:cNvCxnSpPr>
          <p:nvPr/>
        </p:nvCxnSpPr>
        <p:spPr>
          <a:xfrm flipH="1" flipV="1">
            <a:off x="5896139" y="3539296"/>
            <a:ext cx="6" cy="19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699" name="Straight Arrow Connector 29698"/>
          <p:cNvCxnSpPr>
            <a:stCxn id="50" idx="0"/>
            <a:endCxn id="51" idx="2"/>
          </p:cNvCxnSpPr>
          <p:nvPr/>
        </p:nvCxnSpPr>
        <p:spPr>
          <a:xfrm flipV="1">
            <a:off x="5896139" y="3067337"/>
            <a:ext cx="0" cy="207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701" name="Straight Arrow Connector 29700"/>
          <p:cNvCxnSpPr>
            <a:stCxn id="51" idx="0"/>
            <a:endCxn id="52" idx="2"/>
          </p:cNvCxnSpPr>
          <p:nvPr/>
        </p:nvCxnSpPr>
        <p:spPr>
          <a:xfrm flipV="1">
            <a:off x="5896139" y="2595378"/>
            <a:ext cx="0" cy="207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703" name="Straight Arrow Connector 29702"/>
          <p:cNvCxnSpPr>
            <a:stCxn id="52" idx="0"/>
            <a:endCxn id="25" idx="2"/>
          </p:cNvCxnSpPr>
          <p:nvPr/>
        </p:nvCxnSpPr>
        <p:spPr>
          <a:xfrm flipV="1">
            <a:off x="5896139" y="2152990"/>
            <a:ext cx="1" cy="177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705" name="Straight Arrow Connector 29704"/>
          <p:cNvCxnSpPr>
            <a:stCxn id="25" idx="0"/>
            <a:endCxn id="26" idx="2"/>
          </p:cNvCxnSpPr>
          <p:nvPr/>
        </p:nvCxnSpPr>
        <p:spPr>
          <a:xfrm flipH="1" flipV="1">
            <a:off x="5896139" y="1668237"/>
            <a:ext cx="1" cy="219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707" name="Rounded Rectangle 29706"/>
          <p:cNvSpPr/>
          <p:nvPr/>
        </p:nvSpPr>
        <p:spPr>
          <a:xfrm>
            <a:off x="1379311" y="4356582"/>
            <a:ext cx="1553816" cy="1765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smtClean="0">
                <a:solidFill>
                  <a:srgbClr val="FFFF00"/>
                </a:solidFill>
              </a:rPr>
              <a:t>Embedding </a:t>
            </a:r>
            <a:endParaRPr lang="en-IN" sz="1100" dirty="0">
              <a:solidFill>
                <a:srgbClr val="FFFF00"/>
              </a:solidFill>
            </a:endParaRPr>
          </a:p>
        </p:txBody>
      </p:sp>
      <p:cxnSp>
        <p:nvCxnSpPr>
          <p:cNvPr id="29709" name="Straight Arrow Connector 29708"/>
          <p:cNvCxnSpPr>
            <a:stCxn id="7" idx="0"/>
            <a:endCxn id="29707" idx="2"/>
          </p:cNvCxnSpPr>
          <p:nvPr/>
        </p:nvCxnSpPr>
        <p:spPr>
          <a:xfrm flipH="1" flipV="1">
            <a:off x="2156219" y="4533156"/>
            <a:ext cx="1" cy="194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712" name="Straight Arrow Connector 29711"/>
          <p:cNvCxnSpPr>
            <a:stCxn id="29707" idx="0"/>
            <a:endCxn id="3" idx="2"/>
          </p:cNvCxnSpPr>
          <p:nvPr/>
        </p:nvCxnSpPr>
        <p:spPr>
          <a:xfrm flipV="1">
            <a:off x="2156219" y="4181015"/>
            <a:ext cx="1" cy="175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52693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6494" y="72428"/>
            <a:ext cx="2780828" cy="549116"/>
          </a:xfrm>
        </p:spPr>
        <p:txBody>
          <a:bodyPr>
            <a:normAutofit fontScale="90000"/>
          </a:bodyPr>
          <a:lstStyle/>
          <a:p>
            <a:r>
              <a:rPr lang="en-IN" dirty="0" smtClean="0"/>
              <a:t>GPT Architecture</a:t>
            </a:r>
            <a:endParaRPr lang="en-IN" dirty="0"/>
          </a:p>
        </p:txBody>
      </p:sp>
      <p:sp>
        <p:nvSpPr>
          <p:cNvPr id="4" name="Slide Number Placeholder 3"/>
          <p:cNvSpPr>
            <a:spLocks noGrp="1"/>
          </p:cNvSpPr>
          <p:nvPr>
            <p:ph type="sldNum" sz="quarter" idx="12"/>
          </p:nvPr>
        </p:nvSpPr>
        <p:spPr/>
        <p:txBody>
          <a:bodyPr/>
          <a:lstStyle/>
          <a:p>
            <a:fld id="{2C7DD252-A74E-4E8E-A6B4-FCD6DE8F900F}" type="slidenum">
              <a:rPr lang="en-IN" smtClean="0"/>
              <a:t>69</a:t>
            </a:fld>
            <a:endParaRPr lang="en-IN"/>
          </a:p>
        </p:txBody>
      </p:sp>
      <p:pic>
        <p:nvPicPr>
          <p:cNvPr id="5" name="Picture 4"/>
          <p:cNvPicPr>
            <a:picLocks noChangeAspect="1"/>
          </p:cNvPicPr>
          <p:nvPr/>
        </p:nvPicPr>
        <p:blipFill>
          <a:blip r:embed="rId2"/>
          <a:stretch>
            <a:fillRect/>
          </a:stretch>
        </p:blipFill>
        <p:spPr>
          <a:xfrm>
            <a:off x="4825447" y="243857"/>
            <a:ext cx="2006047" cy="4228963"/>
          </a:xfrm>
          <a:prstGeom prst="rect">
            <a:avLst/>
          </a:prstGeom>
        </p:spPr>
      </p:pic>
      <p:sp>
        <p:nvSpPr>
          <p:cNvPr id="6" name="TextBox 5"/>
          <p:cNvSpPr txBox="1"/>
          <p:nvPr/>
        </p:nvSpPr>
        <p:spPr>
          <a:xfrm>
            <a:off x="5738191" y="4540106"/>
            <a:ext cx="498855" cy="246221"/>
          </a:xfrm>
          <a:prstGeom prst="rect">
            <a:avLst/>
          </a:prstGeom>
          <a:noFill/>
        </p:spPr>
        <p:txBody>
          <a:bodyPr wrap="none" rtlCol="0">
            <a:spAutoFit/>
          </a:bodyPr>
          <a:lstStyle/>
          <a:p>
            <a:r>
              <a:rPr lang="en-IN" sz="1000" b="1" dirty="0" smtClean="0"/>
              <a:t>Input</a:t>
            </a:r>
            <a:endParaRPr lang="en-IN" sz="1000" b="1" dirty="0"/>
          </a:p>
        </p:txBody>
      </p:sp>
      <p:cxnSp>
        <p:nvCxnSpPr>
          <p:cNvPr id="17" name="Straight Arrow Connector 16"/>
          <p:cNvCxnSpPr/>
          <p:nvPr/>
        </p:nvCxnSpPr>
        <p:spPr>
          <a:xfrm flipV="1">
            <a:off x="4167809" y="1941443"/>
            <a:ext cx="1179443" cy="4168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a:off x="4161183" y="2358338"/>
            <a:ext cx="1192695" cy="5173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1704990" y="2204449"/>
            <a:ext cx="3219151" cy="400110"/>
          </a:xfrm>
          <a:prstGeom prst="rect">
            <a:avLst/>
          </a:prstGeom>
          <a:noFill/>
        </p:spPr>
        <p:txBody>
          <a:bodyPr wrap="none" rtlCol="0">
            <a:spAutoFit/>
          </a:bodyPr>
          <a:lstStyle/>
          <a:p>
            <a:r>
              <a:rPr lang="en-IN" sz="2000" dirty="0" smtClean="0"/>
              <a:t>Several Transformer Block</a:t>
            </a:r>
            <a:endParaRPr lang="en-IN" sz="2000" dirty="0"/>
          </a:p>
        </p:txBody>
      </p:sp>
    </p:spTree>
    <p:extLst>
      <p:ext uri="{BB962C8B-B14F-4D97-AF65-F5344CB8AC3E}">
        <p14:creationId xmlns:p14="http://schemas.microsoft.com/office/powerpoint/2010/main" val="7487301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C5A827-E211-42EA-B2C5-075270747442}"/>
              </a:ext>
            </a:extLst>
          </p:cNvPr>
          <p:cNvSpPr txBox="1"/>
          <p:nvPr/>
        </p:nvSpPr>
        <p:spPr>
          <a:xfrm>
            <a:off x="1490870" y="149587"/>
            <a:ext cx="7653130" cy="507831"/>
          </a:xfrm>
          <a:prstGeom prst="rect">
            <a:avLst/>
          </a:prstGeom>
          <a:noFill/>
        </p:spPr>
        <p:txBody>
          <a:bodyPr wrap="square" rtlCol="0">
            <a:spAutoFit/>
          </a:bodyPr>
          <a:lstStyle/>
          <a:p>
            <a:r>
              <a:rPr lang="en-US" sz="2700" dirty="0">
                <a:solidFill>
                  <a:srgbClr val="002060"/>
                </a:solidFill>
              </a:rPr>
              <a:t>Decision Making: Generalized Problem Solving</a:t>
            </a:r>
          </a:p>
        </p:txBody>
      </p:sp>
      <p:sp>
        <p:nvSpPr>
          <p:cNvPr id="9" name="TextBox 8">
            <a:extLst>
              <a:ext uri="{FF2B5EF4-FFF2-40B4-BE49-F238E27FC236}">
                <a16:creationId xmlns:a16="http://schemas.microsoft.com/office/drawing/2014/main" id="{FCB5DA22-F96C-43FB-BC78-0589B971A562}"/>
              </a:ext>
            </a:extLst>
          </p:cNvPr>
          <p:cNvSpPr txBox="1"/>
          <p:nvPr/>
        </p:nvSpPr>
        <p:spPr>
          <a:xfrm>
            <a:off x="3494847" y="4532918"/>
            <a:ext cx="3130516" cy="415498"/>
          </a:xfrm>
          <a:prstGeom prst="rect">
            <a:avLst/>
          </a:prstGeom>
          <a:noFill/>
        </p:spPr>
        <p:txBody>
          <a:bodyPr wrap="square" rtlCol="0">
            <a:spAutoFit/>
          </a:bodyPr>
          <a:lstStyle/>
          <a:p>
            <a:r>
              <a:rPr lang="en-US" sz="2100" dirty="0"/>
              <a:t>Planning Problem</a:t>
            </a:r>
          </a:p>
        </p:txBody>
      </p:sp>
      <p:pic>
        <p:nvPicPr>
          <p:cNvPr id="4" name="Picture 3" descr="A picture containing many, building, several, hanging&#10;&#10;Description automatically generated">
            <a:extLst>
              <a:ext uri="{FF2B5EF4-FFF2-40B4-BE49-F238E27FC236}">
                <a16:creationId xmlns:a16="http://schemas.microsoft.com/office/drawing/2014/main" id="{52C9FD47-B1AE-4D4E-9F07-150A56A61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134" y="846982"/>
            <a:ext cx="5375486" cy="3580901"/>
          </a:xfrm>
          <a:prstGeom prst="rect">
            <a:avLst/>
          </a:prstGeom>
        </p:spPr>
      </p:pic>
      <p:sp>
        <p:nvSpPr>
          <p:cNvPr id="3" name="Slide Number Placeholder 2"/>
          <p:cNvSpPr>
            <a:spLocks noGrp="1"/>
          </p:cNvSpPr>
          <p:nvPr>
            <p:ph type="sldNum" sz="quarter" idx="12"/>
          </p:nvPr>
        </p:nvSpPr>
        <p:spPr/>
        <p:txBody>
          <a:bodyPr/>
          <a:lstStyle/>
          <a:p>
            <a:fld id="{2C7DD252-A74E-4E8E-A6B4-FCD6DE8F900F}" type="slidenum">
              <a:rPr lang="en-IN" smtClean="0"/>
              <a:t>7</a:t>
            </a:fld>
            <a:endParaRPr lang="en-IN"/>
          </a:p>
        </p:txBody>
      </p:sp>
    </p:spTree>
    <p:extLst>
      <p:ext uri="{BB962C8B-B14F-4D97-AF65-F5344CB8AC3E}">
        <p14:creationId xmlns:p14="http://schemas.microsoft.com/office/powerpoint/2010/main" val="22367767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Folded Corner 3">
            <a:extLst>
              <a:ext uri="{FF2B5EF4-FFF2-40B4-BE49-F238E27FC236}">
                <a16:creationId xmlns:a16="http://schemas.microsoft.com/office/drawing/2014/main" id="{533D1EC7-CF30-4C57-8EB1-4B8D186FA453}"/>
              </a:ext>
            </a:extLst>
          </p:cNvPr>
          <p:cNvSpPr/>
          <p:nvPr/>
        </p:nvSpPr>
        <p:spPr>
          <a:xfrm>
            <a:off x="3010447" y="2079136"/>
            <a:ext cx="1644242" cy="994172"/>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5" name="TextBox 4">
            <a:extLst>
              <a:ext uri="{FF2B5EF4-FFF2-40B4-BE49-F238E27FC236}">
                <a16:creationId xmlns:a16="http://schemas.microsoft.com/office/drawing/2014/main" id="{54C7F695-D2B8-45C5-B6D9-DD027D0EAE9D}"/>
              </a:ext>
            </a:extLst>
          </p:cNvPr>
          <p:cNvSpPr txBox="1"/>
          <p:nvPr/>
        </p:nvSpPr>
        <p:spPr>
          <a:xfrm>
            <a:off x="1206814" y="1040998"/>
            <a:ext cx="655949" cy="415498"/>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IN" sz="1050" dirty="0"/>
              <a:t>Art and </a:t>
            </a:r>
            <a:br>
              <a:rPr lang="en-IN" sz="1050" dirty="0"/>
            </a:br>
            <a:r>
              <a:rPr lang="en-IN" sz="1050" dirty="0"/>
              <a:t>Design</a:t>
            </a:r>
          </a:p>
        </p:txBody>
      </p:sp>
      <p:sp>
        <p:nvSpPr>
          <p:cNvPr id="6" name="TextBox 5">
            <a:extLst>
              <a:ext uri="{FF2B5EF4-FFF2-40B4-BE49-F238E27FC236}">
                <a16:creationId xmlns:a16="http://schemas.microsoft.com/office/drawing/2014/main" id="{BF830CC2-C5D4-45CA-803F-2FAFB5C11D73}"/>
              </a:ext>
            </a:extLst>
          </p:cNvPr>
          <p:cNvSpPr txBox="1"/>
          <p:nvPr/>
        </p:nvSpPr>
        <p:spPr>
          <a:xfrm>
            <a:off x="856237" y="1836761"/>
            <a:ext cx="936475" cy="415498"/>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IN" sz="1050" dirty="0"/>
              <a:t>Music </a:t>
            </a:r>
            <a:br>
              <a:rPr lang="en-IN" sz="1050" dirty="0"/>
            </a:br>
            <a:r>
              <a:rPr lang="en-IN" sz="1050" dirty="0"/>
              <a:t>Composition</a:t>
            </a:r>
          </a:p>
        </p:txBody>
      </p:sp>
      <p:sp>
        <p:nvSpPr>
          <p:cNvPr id="8" name="TextBox 7">
            <a:extLst>
              <a:ext uri="{FF2B5EF4-FFF2-40B4-BE49-F238E27FC236}">
                <a16:creationId xmlns:a16="http://schemas.microsoft.com/office/drawing/2014/main" id="{E15E042A-C996-49B6-BF6A-2D9190FFA589}"/>
              </a:ext>
            </a:extLst>
          </p:cNvPr>
          <p:cNvSpPr txBox="1"/>
          <p:nvPr/>
        </p:nvSpPr>
        <p:spPr>
          <a:xfrm>
            <a:off x="537641" y="2717233"/>
            <a:ext cx="696024" cy="415498"/>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IN" sz="1050" dirty="0"/>
              <a:t>Content</a:t>
            </a:r>
            <a:br>
              <a:rPr lang="en-IN" sz="1050" dirty="0"/>
            </a:br>
            <a:r>
              <a:rPr lang="en-IN" sz="1050" dirty="0"/>
              <a:t>Creation</a:t>
            </a:r>
          </a:p>
        </p:txBody>
      </p:sp>
      <p:sp>
        <p:nvSpPr>
          <p:cNvPr id="9" name="TextBox 8">
            <a:extLst>
              <a:ext uri="{FF2B5EF4-FFF2-40B4-BE49-F238E27FC236}">
                <a16:creationId xmlns:a16="http://schemas.microsoft.com/office/drawing/2014/main" id="{5A943FF5-BBD8-49FF-B13B-79E433857939}"/>
              </a:ext>
            </a:extLst>
          </p:cNvPr>
          <p:cNvSpPr txBox="1"/>
          <p:nvPr/>
        </p:nvSpPr>
        <p:spPr>
          <a:xfrm>
            <a:off x="906132" y="3597706"/>
            <a:ext cx="604653" cy="415498"/>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IN" sz="1050" dirty="0"/>
              <a:t>Virtual</a:t>
            </a:r>
            <a:br>
              <a:rPr lang="en-IN" sz="1050" dirty="0"/>
            </a:br>
            <a:r>
              <a:rPr lang="en-IN" sz="1050" dirty="0"/>
              <a:t>Worlds</a:t>
            </a:r>
          </a:p>
        </p:txBody>
      </p:sp>
      <p:sp>
        <p:nvSpPr>
          <p:cNvPr id="10" name="TextBox 9">
            <a:extLst>
              <a:ext uri="{FF2B5EF4-FFF2-40B4-BE49-F238E27FC236}">
                <a16:creationId xmlns:a16="http://schemas.microsoft.com/office/drawing/2014/main" id="{B774FE22-317C-41B0-9115-C143A9838BCC}"/>
              </a:ext>
            </a:extLst>
          </p:cNvPr>
          <p:cNvSpPr txBox="1"/>
          <p:nvPr/>
        </p:nvSpPr>
        <p:spPr>
          <a:xfrm>
            <a:off x="1640945" y="4234220"/>
            <a:ext cx="2109537" cy="25391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sz="1050" dirty="0"/>
              <a:t>Fashion and </a:t>
            </a:r>
            <a:r>
              <a:rPr lang="en-IN" sz="1050" dirty="0"/>
              <a:t>Product </a:t>
            </a:r>
            <a:r>
              <a:rPr lang="en-IN" sz="1050" dirty="0"/>
              <a:t>Design</a:t>
            </a:r>
          </a:p>
        </p:txBody>
      </p:sp>
      <p:cxnSp>
        <p:nvCxnSpPr>
          <p:cNvPr id="12" name="Straight Arrow Connector 11">
            <a:extLst>
              <a:ext uri="{FF2B5EF4-FFF2-40B4-BE49-F238E27FC236}">
                <a16:creationId xmlns:a16="http://schemas.microsoft.com/office/drawing/2014/main" id="{C18EB0F7-33F8-4F26-AF5B-BB8AA0683310}"/>
              </a:ext>
            </a:extLst>
          </p:cNvPr>
          <p:cNvCxnSpPr>
            <a:cxnSpLocks/>
            <a:stCxn id="4" idx="0"/>
          </p:cNvCxnSpPr>
          <p:nvPr/>
        </p:nvCxnSpPr>
        <p:spPr>
          <a:xfrm flipH="1" flipV="1">
            <a:off x="2049908" y="1283372"/>
            <a:ext cx="1782660" cy="795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6494CF-AE18-455F-90E8-B2130F13F9AD}"/>
              </a:ext>
            </a:extLst>
          </p:cNvPr>
          <p:cNvCxnSpPr>
            <a:stCxn id="4" idx="1"/>
          </p:cNvCxnSpPr>
          <p:nvPr/>
        </p:nvCxnSpPr>
        <p:spPr>
          <a:xfrm flipH="1" flipV="1">
            <a:off x="1955532" y="2117203"/>
            <a:ext cx="1054915" cy="45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9F1321C-A846-4041-8148-F4A38C8B6C92}"/>
              </a:ext>
            </a:extLst>
          </p:cNvPr>
          <p:cNvCxnSpPr>
            <a:stCxn id="4" idx="1"/>
          </p:cNvCxnSpPr>
          <p:nvPr/>
        </p:nvCxnSpPr>
        <p:spPr>
          <a:xfrm flipH="1">
            <a:off x="1371523" y="2576222"/>
            <a:ext cx="1638924" cy="383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4A2802-EED9-424A-A548-CC881EBCAD3E}"/>
              </a:ext>
            </a:extLst>
          </p:cNvPr>
          <p:cNvCxnSpPr>
            <a:stCxn id="4" idx="1"/>
          </p:cNvCxnSpPr>
          <p:nvPr/>
        </p:nvCxnSpPr>
        <p:spPr>
          <a:xfrm flipH="1">
            <a:off x="1640945" y="2576223"/>
            <a:ext cx="1369502" cy="1263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66A405-BEB6-4FD8-88B7-A569C1599B05}"/>
              </a:ext>
            </a:extLst>
          </p:cNvPr>
          <p:cNvCxnSpPr>
            <a:stCxn id="4" idx="2"/>
            <a:endCxn id="10" idx="0"/>
          </p:cNvCxnSpPr>
          <p:nvPr/>
        </p:nvCxnSpPr>
        <p:spPr>
          <a:xfrm flipH="1">
            <a:off x="2695714" y="3073308"/>
            <a:ext cx="1136855" cy="1160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0723034-C2CB-41F9-BDDB-4CD3677FA9EE}"/>
              </a:ext>
            </a:extLst>
          </p:cNvPr>
          <p:cNvSpPr txBox="1"/>
          <p:nvPr/>
        </p:nvSpPr>
        <p:spPr>
          <a:xfrm>
            <a:off x="5937931" y="978321"/>
            <a:ext cx="889987" cy="415498"/>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IN" sz="1050" dirty="0"/>
              <a:t>Financial</a:t>
            </a:r>
            <a:br>
              <a:rPr lang="en-IN" sz="1050" dirty="0"/>
            </a:br>
            <a:r>
              <a:rPr lang="en-IN" sz="1050" dirty="0"/>
              <a:t>Forecasting</a:t>
            </a:r>
          </a:p>
        </p:txBody>
      </p:sp>
      <p:sp>
        <p:nvSpPr>
          <p:cNvPr id="23" name="TextBox 22">
            <a:extLst>
              <a:ext uri="{FF2B5EF4-FFF2-40B4-BE49-F238E27FC236}">
                <a16:creationId xmlns:a16="http://schemas.microsoft.com/office/drawing/2014/main" id="{B0D318D7-A6FC-4BB4-94FA-795F8418EDF0}"/>
              </a:ext>
            </a:extLst>
          </p:cNvPr>
          <p:cNvSpPr txBox="1"/>
          <p:nvPr/>
        </p:nvSpPr>
        <p:spPr>
          <a:xfrm>
            <a:off x="6924922" y="1657287"/>
            <a:ext cx="806631" cy="577081"/>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IN" sz="1050" dirty="0"/>
              <a:t>Customer </a:t>
            </a:r>
            <a:br>
              <a:rPr lang="en-IN" sz="1050" dirty="0"/>
            </a:br>
            <a:r>
              <a:rPr lang="en-IN" sz="1050" dirty="0"/>
              <a:t>Behaviour</a:t>
            </a:r>
            <a:br>
              <a:rPr lang="en-IN" sz="1050" dirty="0"/>
            </a:br>
            <a:r>
              <a:rPr lang="en-IN" sz="1050" dirty="0"/>
              <a:t>Analysis</a:t>
            </a:r>
          </a:p>
        </p:txBody>
      </p:sp>
      <p:sp>
        <p:nvSpPr>
          <p:cNvPr id="24" name="TextBox 23">
            <a:extLst>
              <a:ext uri="{FF2B5EF4-FFF2-40B4-BE49-F238E27FC236}">
                <a16:creationId xmlns:a16="http://schemas.microsoft.com/office/drawing/2014/main" id="{B3F19AA0-F36D-4D8E-B8BA-8A9B2CC1269D}"/>
              </a:ext>
            </a:extLst>
          </p:cNvPr>
          <p:cNvSpPr txBox="1"/>
          <p:nvPr/>
        </p:nvSpPr>
        <p:spPr>
          <a:xfrm>
            <a:off x="6742652" y="2736623"/>
            <a:ext cx="889987" cy="415498"/>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IN" sz="1050" dirty="0"/>
              <a:t>Demand</a:t>
            </a:r>
            <a:br>
              <a:rPr lang="en-IN" sz="1050" dirty="0"/>
            </a:br>
            <a:r>
              <a:rPr lang="en-IN" sz="1050" dirty="0"/>
              <a:t>Forecasting</a:t>
            </a:r>
          </a:p>
        </p:txBody>
      </p:sp>
      <p:sp>
        <p:nvSpPr>
          <p:cNvPr id="25" name="TextBox 24">
            <a:extLst>
              <a:ext uri="{FF2B5EF4-FFF2-40B4-BE49-F238E27FC236}">
                <a16:creationId xmlns:a16="http://schemas.microsoft.com/office/drawing/2014/main" id="{8502175F-9FC3-4F8F-AD9F-961DBDD90834}"/>
              </a:ext>
            </a:extLst>
          </p:cNvPr>
          <p:cNvSpPr txBox="1"/>
          <p:nvPr/>
        </p:nvSpPr>
        <p:spPr>
          <a:xfrm>
            <a:off x="6328445" y="3597706"/>
            <a:ext cx="1507144" cy="415498"/>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IN" sz="1050" dirty="0"/>
              <a:t>Healthcare Diagnosis </a:t>
            </a:r>
            <a:br>
              <a:rPr lang="en-IN" sz="1050" dirty="0"/>
            </a:br>
            <a:r>
              <a:rPr lang="en-IN" sz="1050" dirty="0"/>
              <a:t>and Prognosis</a:t>
            </a:r>
          </a:p>
        </p:txBody>
      </p:sp>
      <p:sp>
        <p:nvSpPr>
          <p:cNvPr id="26" name="TextBox 25">
            <a:extLst>
              <a:ext uri="{FF2B5EF4-FFF2-40B4-BE49-F238E27FC236}">
                <a16:creationId xmlns:a16="http://schemas.microsoft.com/office/drawing/2014/main" id="{376C19D3-54C1-4852-81EA-025572D67270}"/>
              </a:ext>
            </a:extLst>
          </p:cNvPr>
          <p:cNvSpPr txBox="1"/>
          <p:nvPr/>
        </p:nvSpPr>
        <p:spPr>
          <a:xfrm>
            <a:off x="5238457" y="4234220"/>
            <a:ext cx="1307816" cy="25391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sz="1050" dirty="0"/>
              <a:t>Fraud Detection</a:t>
            </a:r>
            <a:endParaRPr lang="en-IN" sz="1050" dirty="0"/>
          </a:p>
        </p:txBody>
      </p:sp>
      <p:cxnSp>
        <p:nvCxnSpPr>
          <p:cNvPr id="28" name="Straight Arrow Connector 27">
            <a:extLst>
              <a:ext uri="{FF2B5EF4-FFF2-40B4-BE49-F238E27FC236}">
                <a16:creationId xmlns:a16="http://schemas.microsoft.com/office/drawing/2014/main" id="{36377120-ABA3-47AD-8813-9B779C89F44C}"/>
              </a:ext>
            </a:extLst>
          </p:cNvPr>
          <p:cNvCxnSpPr>
            <a:stCxn id="4" idx="0"/>
          </p:cNvCxnSpPr>
          <p:nvPr/>
        </p:nvCxnSpPr>
        <p:spPr>
          <a:xfrm flipV="1">
            <a:off x="3832568" y="1283372"/>
            <a:ext cx="2079588" cy="795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2A0FA24-F8C6-4DB5-8FFC-2E57AF3A0B47}"/>
              </a:ext>
            </a:extLst>
          </p:cNvPr>
          <p:cNvCxnSpPr>
            <a:stCxn id="4" idx="3"/>
            <a:endCxn id="23" idx="1"/>
          </p:cNvCxnSpPr>
          <p:nvPr/>
        </p:nvCxnSpPr>
        <p:spPr>
          <a:xfrm flipV="1">
            <a:off x="4654689" y="2003536"/>
            <a:ext cx="2270232" cy="572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BEC92F0-9055-423F-96DB-19FBCA54AC44}"/>
              </a:ext>
            </a:extLst>
          </p:cNvPr>
          <p:cNvCxnSpPr>
            <a:stCxn id="4" idx="3"/>
          </p:cNvCxnSpPr>
          <p:nvPr/>
        </p:nvCxnSpPr>
        <p:spPr>
          <a:xfrm>
            <a:off x="4654689" y="2576222"/>
            <a:ext cx="1994542" cy="418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64D0D9C-8990-420A-B164-96C4743ED2EC}"/>
              </a:ext>
            </a:extLst>
          </p:cNvPr>
          <p:cNvCxnSpPr>
            <a:stCxn id="4" idx="3"/>
          </p:cNvCxnSpPr>
          <p:nvPr/>
        </p:nvCxnSpPr>
        <p:spPr>
          <a:xfrm>
            <a:off x="4654690" y="2576223"/>
            <a:ext cx="1603571" cy="1263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D9ECDB-0CDD-4B24-AAD3-78BA04A986CA}"/>
              </a:ext>
            </a:extLst>
          </p:cNvPr>
          <p:cNvCxnSpPr>
            <a:stCxn id="4" idx="2"/>
            <a:endCxn id="26" idx="0"/>
          </p:cNvCxnSpPr>
          <p:nvPr/>
        </p:nvCxnSpPr>
        <p:spPr>
          <a:xfrm>
            <a:off x="3832568" y="3073308"/>
            <a:ext cx="2059797" cy="1160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itle 2"/>
          <p:cNvSpPr>
            <a:spLocks noGrp="1"/>
          </p:cNvSpPr>
          <p:nvPr>
            <p:ph type="title"/>
          </p:nvPr>
        </p:nvSpPr>
        <p:spPr>
          <a:xfrm>
            <a:off x="1708610" y="122460"/>
            <a:ext cx="7886700" cy="524178"/>
          </a:xfrm>
        </p:spPr>
        <p:txBody>
          <a:bodyPr>
            <a:normAutofit fontScale="90000"/>
          </a:bodyPr>
          <a:lstStyle/>
          <a:p>
            <a:r>
              <a:rPr lang="en-IN" dirty="0" smtClean="0">
                <a:solidFill>
                  <a:srgbClr val="0070C0"/>
                </a:solidFill>
                <a:latin typeface="Times New Roman" panose="02020603050405020304" pitchFamily="18" charset="0"/>
                <a:cs typeface="Times New Roman" panose="02020603050405020304" pitchFamily="18" charset="0"/>
              </a:rPr>
              <a:t>Generative AI: Applications</a:t>
            </a:r>
            <a:endParaRPr lang="en-IN" dirty="0">
              <a:solidFill>
                <a:srgbClr val="0070C0"/>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2C7DD252-A74E-4E8E-A6B4-FCD6DE8F900F}" type="slidenum">
              <a:rPr lang="en-IN" smtClean="0"/>
              <a:t>70</a:t>
            </a:fld>
            <a:endParaRPr lang="en-IN"/>
          </a:p>
        </p:txBody>
      </p:sp>
    </p:spTree>
    <p:extLst>
      <p:ext uri="{BB962C8B-B14F-4D97-AF65-F5344CB8AC3E}">
        <p14:creationId xmlns:p14="http://schemas.microsoft.com/office/powerpoint/2010/main" val="32399451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B6F8B5-B595-4D43-B601-83421468D1A4}"/>
              </a:ext>
            </a:extLst>
          </p:cNvPr>
          <p:cNvSpPr txBox="1"/>
          <p:nvPr/>
        </p:nvSpPr>
        <p:spPr>
          <a:xfrm>
            <a:off x="1531579" y="151948"/>
            <a:ext cx="7114448" cy="461665"/>
          </a:xfrm>
          <a:prstGeom prst="rect">
            <a:avLst/>
          </a:prstGeom>
          <a:noFill/>
        </p:spPr>
        <p:txBody>
          <a:bodyPr wrap="none" rtlCol="0">
            <a:spAutoFit/>
          </a:bodyPr>
          <a:lstStyle/>
          <a:p>
            <a:r>
              <a:rPr lang="en-IN" sz="2400" dirty="0">
                <a:solidFill>
                  <a:srgbClr val="002060"/>
                </a:solidFill>
              </a:rPr>
              <a:t>Generative AI Systems Show “Emergent” </a:t>
            </a:r>
            <a:r>
              <a:rPr lang="en-IN" sz="2400" dirty="0" err="1">
                <a:solidFill>
                  <a:srgbClr val="002060"/>
                </a:solidFill>
              </a:rPr>
              <a:t>Bahavior</a:t>
            </a:r>
            <a:endParaRPr lang="en-IN" sz="2400" dirty="0">
              <a:solidFill>
                <a:srgbClr val="002060"/>
              </a:solidFill>
            </a:endParaRPr>
          </a:p>
        </p:txBody>
      </p:sp>
      <p:sp>
        <p:nvSpPr>
          <p:cNvPr id="5" name="TextBox 4">
            <a:extLst>
              <a:ext uri="{FF2B5EF4-FFF2-40B4-BE49-F238E27FC236}">
                <a16:creationId xmlns:a16="http://schemas.microsoft.com/office/drawing/2014/main" id="{E19B0D13-D993-4E1B-A411-D69BDAA54866}"/>
              </a:ext>
            </a:extLst>
          </p:cNvPr>
          <p:cNvSpPr txBox="1"/>
          <p:nvPr/>
        </p:nvSpPr>
        <p:spPr>
          <a:xfrm>
            <a:off x="785163" y="1671503"/>
            <a:ext cx="1887899" cy="1569660"/>
          </a:xfrm>
          <a:prstGeom prst="rect">
            <a:avLst/>
          </a:prstGeom>
          <a:noFill/>
        </p:spPr>
        <p:txBody>
          <a:bodyPr wrap="square">
            <a:spAutoFit/>
          </a:bodyPr>
          <a:lstStyle/>
          <a:p>
            <a:r>
              <a:rPr lang="en-IN" sz="2400" dirty="0"/>
              <a:t>2 =&gt; 4 </a:t>
            </a:r>
          </a:p>
          <a:p>
            <a:r>
              <a:rPr lang="en-IN" sz="2400" dirty="0"/>
              <a:t>3 =&gt; 9 </a:t>
            </a:r>
          </a:p>
          <a:p>
            <a:r>
              <a:rPr lang="en-IN" sz="2400" dirty="0"/>
              <a:t>4 =&gt; 16 </a:t>
            </a:r>
          </a:p>
          <a:p>
            <a:r>
              <a:rPr lang="en-IN" sz="2400" dirty="0"/>
              <a:t>25 =&gt; </a:t>
            </a:r>
          </a:p>
        </p:txBody>
      </p:sp>
      <p:sp>
        <p:nvSpPr>
          <p:cNvPr id="6" name="TextBox 5">
            <a:extLst>
              <a:ext uri="{FF2B5EF4-FFF2-40B4-BE49-F238E27FC236}">
                <a16:creationId xmlns:a16="http://schemas.microsoft.com/office/drawing/2014/main" id="{B63AE72A-2F75-4A1E-A39B-F0E3C7176242}"/>
              </a:ext>
            </a:extLst>
          </p:cNvPr>
          <p:cNvSpPr txBox="1"/>
          <p:nvPr/>
        </p:nvSpPr>
        <p:spPr>
          <a:xfrm>
            <a:off x="559159" y="3368432"/>
            <a:ext cx="2065193" cy="253916"/>
          </a:xfrm>
          <a:prstGeom prst="rect">
            <a:avLst/>
          </a:prstGeom>
          <a:noFill/>
        </p:spPr>
        <p:txBody>
          <a:bodyPr wrap="square" rtlCol="0">
            <a:spAutoFit/>
          </a:bodyPr>
          <a:lstStyle/>
          <a:p>
            <a:r>
              <a:rPr lang="en-IN" sz="1050" dirty="0"/>
              <a:t>In context learning</a:t>
            </a:r>
          </a:p>
        </p:txBody>
      </p:sp>
      <p:pic>
        <p:nvPicPr>
          <p:cNvPr id="7" name="Picture 6">
            <a:extLst>
              <a:ext uri="{FF2B5EF4-FFF2-40B4-BE49-F238E27FC236}">
                <a16:creationId xmlns:a16="http://schemas.microsoft.com/office/drawing/2014/main" id="{D7328986-A159-4F66-BF38-6DBACFCC8393}"/>
              </a:ext>
            </a:extLst>
          </p:cNvPr>
          <p:cNvPicPr>
            <a:picLocks noChangeAspect="1"/>
          </p:cNvPicPr>
          <p:nvPr/>
        </p:nvPicPr>
        <p:blipFill>
          <a:blip r:embed="rId2"/>
          <a:stretch>
            <a:fillRect/>
          </a:stretch>
        </p:blipFill>
        <p:spPr>
          <a:xfrm>
            <a:off x="2673062" y="1227477"/>
            <a:ext cx="5972965" cy="3005545"/>
          </a:xfrm>
          <a:prstGeom prst="rect">
            <a:avLst/>
          </a:prstGeom>
        </p:spPr>
      </p:pic>
      <p:sp>
        <p:nvSpPr>
          <p:cNvPr id="8" name="TextBox 7">
            <a:extLst>
              <a:ext uri="{FF2B5EF4-FFF2-40B4-BE49-F238E27FC236}">
                <a16:creationId xmlns:a16="http://schemas.microsoft.com/office/drawing/2014/main" id="{456A0295-2186-4B92-A56A-65C364F92D58}"/>
              </a:ext>
            </a:extLst>
          </p:cNvPr>
          <p:cNvSpPr txBox="1"/>
          <p:nvPr/>
        </p:nvSpPr>
        <p:spPr>
          <a:xfrm>
            <a:off x="5481853" y="4308810"/>
            <a:ext cx="1235870" cy="253916"/>
          </a:xfrm>
          <a:prstGeom prst="rect">
            <a:avLst/>
          </a:prstGeom>
          <a:noFill/>
        </p:spPr>
        <p:txBody>
          <a:bodyPr wrap="square" rtlCol="0">
            <a:spAutoFit/>
          </a:bodyPr>
          <a:lstStyle/>
          <a:p>
            <a:r>
              <a:rPr lang="en-IN" sz="1050" dirty="0"/>
              <a:t>Prompting</a:t>
            </a:r>
          </a:p>
        </p:txBody>
      </p:sp>
      <p:sp>
        <p:nvSpPr>
          <p:cNvPr id="3" name="Slide Number Placeholder 2"/>
          <p:cNvSpPr>
            <a:spLocks noGrp="1"/>
          </p:cNvSpPr>
          <p:nvPr>
            <p:ph type="sldNum" sz="quarter" idx="12"/>
          </p:nvPr>
        </p:nvSpPr>
        <p:spPr/>
        <p:txBody>
          <a:bodyPr/>
          <a:lstStyle/>
          <a:p>
            <a:fld id="{2C7DD252-A74E-4E8E-A6B4-FCD6DE8F900F}" type="slidenum">
              <a:rPr lang="en-IN" smtClean="0"/>
              <a:t>71</a:t>
            </a:fld>
            <a:endParaRPr lang="en-IN"/>
          </a:p>
        </p:txBody>
      </p:sp>
    </p:spTree>
    <p:extLst>
      <p:ext uri="{BB962C8B-B14F-4D97-AF65-F5344CB8AC3E}">
        <p14:creationId xmlns:p14="http://schemas.microsoft.com/office/powerpoint/2010/main" val="36171050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8A4CAA-552A-4F8B-B482-8D61D0289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931" y="639257"/>
            <a:ext cx="4365764" cy="4365764"/>
          </a:xfrm>
          <a:prstGeom prst="rect">
            <a:avLst/>
          </a:prstGeom>
        </p:spPr>
      </p:pic>
      <p:sp>
        <p:nvSpPr>
          <p:cNvPr id="6" name="TextBox 5">
            <a:extLst>
              <a:ext uri="{FF2B5EF4-FFF2-40B4-BE49-F238E27FC236}">
                <a16:creationId xmlns:a16="http://schemas.microsoft.com/office/drawing/2014/main" id="{53B984F2-E676-4B41-B71D-183F9209403D}"/>
              </a:ext>
            </a:extLst>
          </p:cNvPr>
          <p:cNvSpPr txBox="1"/>
          <p:nvPr/>
        </p:nvSpPr>
        <p:spPr>
          <a:xfrm>
            <a:off x="2930632" y="104360"/>
            <a:ext cx="2743059" cy="507831"/>
          </a:xfrm>
          <a:prstGeom prst="rect">
            <a:avLst/>
          </a:prstGeom>
          <a:noFill/>
        </p:spPr>
        <p:txBody>
          <a:bodyPr wrap="none" rtlCol="0">
            <a:spAutoFit/>
          </a:bodyPr>
          <a:lstStyle/>
          <a:p>
            <a:r>
              <a:rPr lang="en-IN" sz="2700" dirty="0">
                <a:solidFill>
                  <a:srgbClr val="002060"/>
                </a:solidFill>
              </a:rPr>
              <a:t>Lesson Planning</a:t>
            </a:r>
          </a:p>
        </p:txBody>
      </p:sp>
      <p:sp>
        <p:nvSpPr>
          <p:cNvPr id="7" name="TextBox 6">
            <a:extLst>
              <a:ext uri="{FF2B5EF4-FFF2-40B4-BE49-F238E27FC236}">
                <a16:creationId xmlns:a16="http://schemas.microsoft.com/office/drawing/2014/main" id="{BE9E3552-C88B-41DC-A8B3-50AEEAAAC4C3}"/>
              </a:ext>
            </a:extLst>
          </p:cNvPr>
          <p:cNvSpPr txBox="1"/>
          <p:nvPr/>
        </p:nvSpPr>
        <p:spPr>
          <a:xfrm>
            <a:off x="6727550" y="2718244"/>
            <a:ext cx="2091772" cy="461665"/>
          </a:xfrm>
          <a:prstGeom prst="rect">
            <a:avLst/>
          </a:prstGeom>
          <a:noFill/>
        </p:spPr>
        <p:txBody>
          <a:bodyPr wrap="square" rtlCol="0">
            <a:spAutoFit/>
          </a:bodyPr>
          <a:lstStyle/>
          <a:p>
            <a:r>
              <a:rPr lang="en-IN" sz="1200" b="1" dirty="0">
                <a:solidFill>
                  <a:srgbClr val="002060"/>
                </a:solidFill>
              </a:rPr>
              <a:t>Create a concept map of </a:t>
            </a:r>
          </a:p>
          <a:p>
            <a:r>
              <a:rPr lang="en-IN" sz="1200" b="1" dirty="0">
                <a:solidFill>
                  <a:srgbClr val="002060"/>
                </a:solidFill>
              </a:rPr>
              <a:t>Thermodynamics</a:t>
            </a:r>
          </a:p>
        </p:txBody>
      </p:sp>
      <p:sp>
        <p:nvSpPr>
          <p:cNvPr id="2" name="Slide Number Placeholder 1"/>
          <p:cNvSpPr>
            <a:spLocks noGrp="1"/>
          </p:cNvSpPr>
          <p:nvPr>
            <p:ph type="sldNum" sz="quarter" idx="12"/>
          </p:nvPr>
        </p:nvSpPr>
        <p:spPr/>
        <p:txBody>
          <a:bodyPr/>
          <a:lstStyle/>
          <a:p>
            <a:fld id="{2C7DD252-A74E-4E8E-A6B4-FCD6DE8F900F}" type="slidenum">
              <a:rPr lang="en-IN" smtClean="0"/>
              <a:t>72</a:t>
            </a:fld>
            <a:endParaRPr lang="en-IN"/>
          </a:p>
        </p:txBody>
      </p:sp>
    </p:spTree>
    <p:extLst>
      <p:ext uri="{BB962C8B-B14F-4D97-AF65-F5344CB8AC3E}">
        <p14:creationId xmlns:p14="http://schemas.microsoft.com/office/powerpoint/2010/main" val="36505514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1F58B-4348-48DC-BCC9-EB0D007C7305}"/>
              </a:ext>
            </a:extLst>
          </p:cNvPr>
          <p:cNvSpPr txBox="1"/>
          <p:nvPr/>
        </p:nvSpPr>
        <p:spPr>
          <a:xfrm>
            <a:off x="1469863" y="60924"/>
            <a:ext cx="6859570" cy="507831"/>
          </a:xfrm>
          <a:prstGeom prst="rect">
            <a:avLst/>
          </a:prstGeom>
          <a:noFill/>
        </p:spPr>
        <p:txBody>
          <a:bodyPr wrap="none" rtlCol="0">
            <a:spAutoFit/>
          </a:bodyPr>
          <a:lstStyle/>
          <a:p>
            <a:r>
              <a:rPr lang="en-IN" sz="2700" dirty="0">
                <a:solidFill>
                  <a:srgbClr val="002060"/>
                </a:solidFill>
              </a:rPr>
              <a:t>Varied </a:t>
            </a:r>
            <a:r>
              <a:rPr lang="en-IN" sz="2700" dirty="0">
                <a:solidFill>
                  <a:srgbClr val="002060"/>
                </a:solidFill>
              </a:rPr>
              <a:t>Example for Concept Reinforcement</a:t>
            </a:r>
          </a:p>
        </p:txBody>
      </p:sp>
      <p:sp>
        <p:nvSpPr>
          <p:cNvPr id="8" name="TextBox 7">
            <a:extLst>
              <a:ext uri="{FF2B5EF4-FFF2-40B4-BE49-F238E27FC236}">
                <a16:creationId xmlns:a16="http://schemas.microsoft.com/office/drawing/2014/main" id="{6BCC1DF6-55E0-47EF-85DA-A1C0483710AC}"/>
              </a:ext>
            </a:extLst>
          </p:cNvPr>
          <p:cNvSpPr txBox="1"/>
          <p:nvPr/>
        </p:nvSpPr>
        <p:spPr>
          <a:xfrm>
            <a:off x="1469863" y="724935"/>
            <a:ext cx="6179654" cy="577081"/>
          </a:xfrm>
          <a:prstGeom prst="rect">
            <a:avLst/>
          </a:prstGeom>
          <a:noFill/>
        </p:spPr>
        <p:txBody>
          <a:bodyPr wrap="square">
            <a:spAutoFit/>
          </a:bodyPr>
          <a:lstStyle/>
          <a:p>
            <a:pPr algn="just"/>
            <a:r>
              <a:rPr lang="en-US" sz="1050" dirty="0">
                <a:solidFill>
                  <a:srgbClr val="00B050"/>
                </a:solidFill>
              </a:rPr>
              <a:t>Imagine that you are a teacher planning to explain the concept pseudo force to a 9th grade student. Give five example scenarios for pseudo force in five different paragraphs that will explain different aspects of pseudo force</a:t>
            </a:r>
            <a:endParaRPr lang="en-IN" sz="1050" dirty="0">
              <a:solidFill>
                <a:srgbClr val="00B050"/>
              </a:solidFill>
            </a:endParaRPr>
          </a:p>
        </p:txBody>
      </p:sp>
      <p:pic>
        <p:nvPicPr>
          <p:cNvPr id="10" name="Picture 9">
            <a:extLst>
              <a:ext uri="{FF2B5EF4-FFF2-40B4-BE49-F238E27FC236}">
                <a16:creationId xmlns:a16="http://schemas.microsoft.com/office/drawing/2014/main" id="{74FC40AE-81AF-477C-81DA-20C38CB699F6}"/>
              </a:ext>
            </a:extLst>
          </p:cNvPr>
          <p:cNvPicPr>
            <a:picLocks noChangeAspect="1"/>
          </p:cNvPicPr>
          <p:nvPr/>
        </p:nvPicPr>
        <p:blipFill>
          <a:blip r:embed="rId2"/>
          <a:stretch>
            <a:fillRect/>
          </a:stretch>
        </p:blipFill>
        <p:spPr>
          <a:xfrm>
            <a:off x="127762" y="1641016"/>
            <a:ext cx="4743861" cy="1354573"/>
          </a:xfrm>
          <a:prstGeom prst="rect">
            <a:avLst/>
          </a:prstGeom>
        </p:spPr>
      </p:pic>
      <p:pic>
        <p:nvPicPr>
          <p:cNvPr id="12" name="Picture 11">
            <a:extLst>
              <a:ext uri="{FF2B5EF4-FFF2-40B4-BE49-F238E27FC236}">
                <a16:creationId xmlns:a16="http://schemas.microsoft.com/office/drawing/2014/main" id="{D6D10A6C-3B3F-4638-88E2-21020A7D30BE}"/>
              </a:ext>
            </a:extLst>
          </p:cNvPr>
          <p:cNvPicPr>
            <a:picLocks noChangeAspect="1"/>
          </p:cNvPicPr>
          <p:nvPr/>
        </p:nvPicPr>
        <p:blipFill>
          <a:blip r:embed="rId3"/>
          <a:stretch>
            <a:fillRect/>
          </a:stretch>
        </p:blipFill>
        <p:spPr>
          <a:xfrm>
            <a:off x="132529" y="3151769"/>
            <a:ext cx="4686707" cy="1240262"/>
          </a:xfrm>
          <a:prstGeom prst="rect">
            <a:avLst/>
          </a:prstGeom>
        </p:spPr>
      </p:pic>
      <p:pic>
        <p:nvPicPr>
          <p:cNvPr id="14" name="Picture 13">
            <a:extLst>
              <a:ext uri="{FF2B5EF4-FFF2-40B4-BE49-F238E27FC236}">
                <a16:creationId xmlns:a16="http://schemas.microsoft.com/office/drawing/2014/main" id="{23F5586E-EFF1-4166-965F-5BF76B9FD7FB}"/>
              </a:ext>
            </a:extLst>
          </p:cNvPr>
          <p:cNvPicPr>
            <a:picLocks noChangeAspect="1"/>
          </p:cNvPicPr>
          <p:nvPr/>
        </p:nvPicPr>
        <p:blipFill>
          <a:blip r:embed="rId4"/>
          <a:stretch>
            <a:fillRect/>
          </a:stretch>
        </p:blipFill>
        <p:spPr>
          <a:xfrm>
            <a:off x="4483850" y="1731138"/>
            <a:ext cx="4532388" cy="1040220"/>
          </a:xfrm>
          <a:prstGeom prst="rect">
            <a:avLst/>
          </a:prstGeom>
        </p:spPr>
      </p:pic>
      <p:pic>
        <p:nvPicPr>
          <p:cNvPr id="16" name="Picture 15">
            <a:extLst>
              <a:ext uri="{FF2B5EF4-FFF2-40B4-BE49-F238E27FC236}">
                <a16:creationId xmlns:a16="http://schemas.microsoft.com/office/drawing/2014/main" id="{58190B08-E5F1-4029-B93A-2147CD661694}"/>
              </a:ext>
            </a:extLst>
          </p:cNvPr>
          <p:cNvPicPr>
            <a:picLocks noChangeAspect="1"/>
          </p:cNvPicPr>
          <p:nvPr/>
        </p:nvPicPr>
        <p:blipFill>
          <a:blip r:embed="rId5"/>
          <a:stretch>
            <a:fillRect/>
          </a:stretch>
        </p:blipFill>
        <p:spPr>
          <a:xfrm>
            <a:off x="4427643" y="2875357"/>
            <a:ext cx="4583828" cy="988781"/>
          </a:xfrm>
          <a:prstGeom prst="rect">
            <a:avLst/>
          </a:prstGeom>
        </p:spPr>
      </p:pic>
      <p:pic>
        <p:nvPicPr>
          <p:cNvPr id="18" name="Picture 17">
            <a:extLst>
              <a:ext uri="{FF2B5EF4-FFF2-40B4-BE49-F238E27FC236}">
                <a16:creationId xmlns:a16="http://schemas.microsoft.com/office/drawing/2014/main" id="{40A76D74-0A24-49DD-9464-6C91B49A7A7B}"/>
              </a:ext>
            </a:extLst>
          </p:cNvPr>
          <p:cNvPicPr>
            <a:picLocks noChangeAspect="1"/>
          </p:cNvPicPr>
          <p:nvPr/>
        </p:nvPicPr>
        <p:blipFill>
          <a:blip r:embed="rId6"/>
          <a:stretch>
            <a:fillRect/>
          </a:stretch>
        </p:blipFill>
        <p:spPr>
          <a:xfrm>
            <a:off x="4427643" y="3916318"/>
            <a:ext cx="4658129" cy="1171676"/>
          </a:xfrm>
          <a:prstGeom prst="rect">
            <a:avLst/>
          </a:prstGeom>
        </p:spPr>
      </p:pic>
      <p:sp>
        <p:nvSpPr>
          <p:cNvPr id="2" name="Slide Number Placeholder 1"/>
          <p:cNvSpPr>
            <a:spLocks noGrp="1"/>
          </p:cNvSpPr>
          <p:nvPr>
            <p:ph type="sldNum" sz="quarter" idx="12"/>
          </p:nvPr>
        </p:nvSpPr>
        <p:spPr/>
        <p:txBody>
          <a:bodyPr/>
          <a:lstStyle/>
          <a:p>
            <a:fld id="{2C7DD252-A74E-4E8E-A6B4-FCD6DE8F900F}" type="slidenum">
              <a:rPr lang="en-IN" smtClean="0"/>
              <a:t>73</a:t>
            </a:fld>
            <a:endParaRPr lang="en-IN"/>
          </a:p>
        </p:txBody>
      </p:sp>
    </p:spTree>
    <p:extLst>
      <p:ext uri="{BB962C8B-B14F-4D97-AF65-F5344CB8AC3E}">
        <p14:creationId xmlns:p14="http://schemas.microsoft.com/office/powerpoint/2010/main" val="410161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21B9D3-3099-499C-9814-D0A2FEA7689B}"/>
              </a:ext>
            </a:extLst>
          </p:cNvPr>
          <p:cNvSpPr txBox="1"/>
          <p:nvPr/>
        </p:nvSpPr>
        <p:spPr>
          <a:xfrm>
            <a:off x="1702019" y="100815"/>
            <a:ext cx="6781023" cy="553998"/>
          </a:xfrm>
          <a:prstGeom prst="rect">
            <a:avLst/>
          </a:prstGeom>
          <a:noFill/>
        </p:spPr>
        <p:txBody>
          <a:bodyPr wrap="none" rtlCol="0">
            <a:spAutoFit/>
          </a:bodyPr>
          <a:lstStyle/>
          <a:p>
            <a:r>
              <a:rPr lang="en-IN" sz="3000" dirty="0">
                <a:solidFill>
                  <a:srgbClr val="002060"/>
                </a:solidFill>
              </a:rPr>
              <a:t>Provide Multiple Levels of Explanation </a:t>
            </a:r>
          </a:p>
        </p:txBody>
      </p:sp>
      <p:sp>
        <p:nvSpPr>
          <p:cNvPr id="4" name="TextBox 3">
            <a:extLst>
              <a:ext uri="{FF2B5EF4-FFF2-40B4-BE49-F238E27FC236}">
                <a16:creationId xmlns:a16="http://schemas.microsoft.com/office/drawing/2014/main" id="{3DA4A648-DAF7-4817-BBF2-72FF2434D9E7}"/>
              </a:ext>
            </a:extLst>
          </p:cNvPr>
          <p:cNvSpPr txBox="1"/>
          <p:nvPr/>
        </p:nvSpPr>
        <p:spPr>
          <a:xfrm>
            <a:off x="683936" y="839479"/>
            <a:ext cx="8045105" cy="415498"/>
          </a:xfrm>
          <a:prstGeom prst="rect">
            <a:avLst/>
          </a:prstGeom>
          <a:noFill/>
        </p:spPr>
        <p:txBody>
          <a:bodyPr wrap="square">
            <a:spAutoFit/>
          </a:bodyPr>
          <a:lstStyle/>
          <a:p>
            <a:r>
              <a:rPr lang="en-US" sz="1050" dirty="0">
                <a:solidFill>
                  <a:srgbClr val="00B050"/>
                </a:solidFill>
              </a:rPr>
              <a:t>I am going to introduce cell division concept to a 8th grader. They will encounter the concept for the first time. Keep the description simple, engaging and try to use analogy from daily experience. </a:t>
            </a:r>
            <a:endParaRPr lang="en-IN" sz="1050" dirty="0">
              <a:solidFill>
                <a:srgbClr val="00B050"/>
              </a:solidFill>
            </a:endParaRPr>
          </a:p>
        </p:txBody>
      </p:sp>
      <p:sp>
        <p:nvSpPr>
          <p:cNvPr id="6" name="TextBox 5">
            <a:extLst>
              <a:ext uri="{FF2B5EF4-FFF2-40B4-BE49-F238E27FC236}">
                <a16:creationId xmlns:a16="http://schemas.microsoft.com/office/drawing/2014/main" id="{E2FA331A-C736-4CC9-A82D-AF41759439EC}"/>
              </a:ext>
            </a:extLst>
          </p:cNvPr>
          <p:cNvSpPr txBox="1"/>
          <p:nvPr/>
        </p:nvSpPr>
        <p:spPr>
          <a:xfrm>
            <a:off x="780843" y="1579892"/>
            <a:ext cx="8134558" cy="738664"/>
          </a:xfrm>
          <a:prstGeom prst="rect">
            <a:avLst/>
          </a:prstGeom>
          <a:noFill/>
        </p:spPr>
        <p:txBody>
          <a:bodyPr wrap="square">
            <a:spAutoFit/>
          </a:bodyPr>
          <a:lstStyle/>
          <a:p>
            <a:r>
              <a:rPr lang="en-US" sz="1050" b="1" dirty="0"/>
              <a:t>Introducing Cell Division: "The Magic of Making Copies"</a:t>
            </a:r>
          </a:p>
          <a:p>
            <a:r>
              <a:rPr lang="en-US" sz="1050" dirty="0"/>
              <a:t>Imagine you have a favorite book, and you want to share it with a friend. But instead of giving your friend the original, you make an exact copy of the book so you both can have one. Now, imagine this happens over and over again until everyone who wants the book has their own copy. This process of copying is similar to what happens during </a:t>
            </a:r>
            <a:r>
              <a:rPr lang="en-US" sz="1050" b="1" dirty="0"/>
              <a:t>cell division</a:t>
            </a:r>
            <a:r>
              <a:rPr lang="en-US" sz="1050" dirty="0"/>
              <a:t> in your body.</a:t>
            </a:r>
          </a:p>
        </p:txBody>
      </p:sp>
      <p:sp>
        <p:nvSpPr>
          <p:cNvPr id="8" name="TextBox 7">
            <a:extLst>
              <a:ext uri="{FF2B5EF4-FFF2-40B4-BE49-F238E27FC236}">
                <a16:creationId xmlns:a16="http://schemas.microsoft.com/office/drawing/2014/main" id="{8E94602B-CFEA-495B-8146-1D770DAE0FE5}"/>
              </a:ext>
            </a:extLst>
          </p:cNvPr>
          <p:cNvSpPr txBox="1"/>
          <p:nvPr/>
        </p:nvSpPr>
        <p:spPr>
          <a:xfrm>
            <a:off x="855386" y="2850911"/>
            <a:ext cx="7873655" cy="738664"/>
          </a:xfrm>
          <a:prstGeom prst="rect">
            <a:avLst/>
          </a:prstGeom>
          <a:noFill/>
        </p:spPr>
        <p:txBody>
          <a:bodyPr wrap="square">
            <a:spAutoFit/>
          </a:bodyPr>
          <a:lstStyle/>
          <a:p>
            <a:r>
              <a:rPr lang="en-US" sz="1050" b="1" dirty="0"/>
              <a:t>What is Cell Division?</a:t>
            </a:r>
          </a:p>
          <a:p>
            <a:r>
              <a:rPr lang="en-US" sz="1050" dirty="0"/>
              <a:t>Cells are like tiny building blocks that make up everything in your body—your skin, muscles, bones, and even your blood. To help your body grow, repair itself, or replace old and damaged cells, these building blocks need to multiply. </a:t>
            </a:r>
            <a:r>
              <a:rPr lang="en-US" sz="1050" b="1" dirty="0"/>
              <a:t>Cell division</a:t>
            </a:r>
            <a:r>
              <a:rPr lang="en-US" sz="1050" dirty="0"/>
              <a:t> is the process where one cell splits into two, creating two "daughter" cells that are just like the original.</a:t>
            </a:r>
          </a:p>
        </p:txBody>
      </p:sp>
      <p:sp>
        <p:nvSpPr>
          <p:cNvPr id="10" name="TextBox 9">
            <a:extLst>
              <a:ext uri="{FF2B5EF4-FFF2-40B4-BE49-F238E27FC236}">
                <a16:creationId xmlns:a16="http://schemas.microsoft.com/office/drawing/2014/main" id="{E14F2D0A-365B-4AAB-BE8B-FA96B81B6D87}"/>
              </a:ext>
            </a:extLst>
          </p:cNvPr>
          <p:cNvSpPr txBox="1"/>
          <p:nvPr/>
        </p:nvSpPr>
        <p:spPr>
          <a:xfrm>
            <a:off x="855386" y="3958907"/>
            <a:ext cx="7739477" cy="738664"/>
          </a:xfrm>
          <a:prstGeom prst="rect">
            <a:avLst/>
          </a:prstGeom>
          <a:noFill/>
        </p:spPr>
        <p:txBody>
          <a:bodyPr wrap="square">
            <a:spAutoFit/>
          </a:bodyPr>
          <a:lstStyle/>
          <a:p>
            <a:r>
              <a:rPr lang="en-US" sz="1050" b="1" dirty="0"/>
              <a:t>Analogy: A Factory Making New Workers</a:t>
            </a:r>
          </a:p>
          <a:p>
            <a:r>
              <a:rPr lang="en-US" sz="1050" dirty="0"/>
              <a:t>Think of a cell as a worker in a factory. When the factory needs more workers, one worker divides into two. Both new workers know exactly how to do the job because they carry the same "instructions" (DNA) as the original. This ensures the factory (your body) keeps running smoothly.</a:t>
            </a:r>
          </a:p>
        </p:txBody>
      </p:sp>
      <p:sp>
        <p:nvSpPr>
          <p:cNvPr id="3" name="Slide Number Placeholder 2"/>
          <p:cNvSpPr>
            <a:spLocks noGrp="1"/>
          </p:cNvSpPr>
          <p:nvPr>
            <p:ph type="sldNum" sz="quarter" idx="12"/>
          </p:nvPr>
        </p:nvSpPr>
        <p:spPr/>
        <p:txBody>
          <a:bodyPr/>
          <a:lstStyle/>
          <a:p>
            <a:fld id="{2C7DD252-A74E-4E8E-A6B4-FCD6DE8F900F}" type="slidenum">
              <a:rPr lang="en-IN" smtClean="0"/>
              <a:t>74</a:t>
            </a:fld>
            <a:endParaRPr lang="en-IN"/>
          </a:p>
        </p:txBody>
      </p:sp>
    </p:spTree>
    <p:extLst>
      <p:ext uri="{BB962C8B-B14F-4D97-AF65-F5344CB8AC3E}">
        <p14:creationId xmlns:p14="http://schemas.microsoft.com/office/powerpoint/2010/main" val="5697992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64637A-67EF-4BDB-9F9F-919C1DC0D08C}"/>
              </a:ext>
            </a:extLst>
          </p:cNvPr>
          <p:cNvSpPr txBox="1"/>
          <p:nvPr/>
        </p:nvSpPr>
        <p:spPr>
          <a:xfrm>
            <a:off x="4622514" y="744466"/>
            <a:ext cx="3712265" cy="738664"/>
          </a:xfrm>
          <a:prstGeom prst="rect">
            <a:avLst/>
          </a:prstGeom>
          <a:noFill/>
        </p:spPr>
        <p:txBody>
          <a:bodyPr wrap="square">
            <a:spAutoFit/>
          </a:bodyPr>
          <a:lstStyle/>
          <a:p>
            <a:pPr algn="just"/>
            <a:r>
              <a:rPr lang="en-US" sz="1050" dirty="0">
                <a:solidFill>
                  <a:srgbClr val="0070C0"/>
                </a:solidFill>
              </a:rPr>
              <a:t>I will like to show the students that there can be multiple proofs for a geometry problem. Provide at least three alternative proofs for the Pythagoras theorem. Also discuss the merits and demerits of the generated proofs.</a:t>
            </a:r>
            <a:endParaRPr lang="en-IN" sz="1050" dirty="0">
              <a:solidFill>
                <a:srgbClr val="0070C0"/>
              </a:solidFill>
            </a:endParaRPr>
          </a:p>
        </p:txBody>
      </p:sp>
      <p:sp>
        <p:nvSpPr>
          <p:cNvPr id="4" name="TextBox 3">
            <a:extLst>
              <a:ext uri="{FF2B5EF4-FFF2-40B4-BE49-F238E27FC236}">
                <a16:creationId xmlns:a16="http://schemas.microsoft.com/office/drawing/2014/main" id="{0BAB9A65-B093-491B-9753-79BB9EBE7F2E}"/>
              </a:ext>
            </a:extLst>
          </p:cNvPr>
          <p:cNvSpPr txBox="1"/>
          <p:nvPr/>
        </p:nvSpPr>
        <p:spPr>
          <a:xfrm>
            <a:off x="1602626" y="83969"/>
            <a:ext cx="7338869" cy="553998"/>
          </a:xfrm>
          <a:prstGeom prst="rect">
            <a:avLst/>
          </a:prstGeom>
          <a:noFill/>
        </p:spPr>
        <p:txBody>
          <a:bodyPr wrap="none" rtlCol="0">
            <a:spAutoFit/>
          </a:bodyPr>
          <a:lstStyle/>
          <a:p>
            <a:r>
              <a:rPr lang="en-IN" sz="3000" dirty="0">
                <a:solidFill>
                  <a:srgbClr val="002060"/>
                </a:solidFill>
              </a:rPr>
              <a:t>Provide Multiple Ways to Solve a Problem</a:t>
            </a:r>
          </a:p>
        </p:txBody>
      </p:sp>
      <p:pic>
        <p:nvPicPr>
          <p:cNvPr id="6" name="Picture 5">
            <a:extLst>
              <a:ext uri="{FF2B5EF4-FFF2-40B4-BE49-F238E27FC236}">
                <a16:creationId xmlns:a16="http://schemas.microsoft.com/office/drawing/2014/main" id="{F59173AB-332D-4E99-9CDE-7F89F9243580}"/>
              </a:ext>
            </a:extLst>
          </p:cNvPr>
          <p:cNvPicPr>
            <a:picLocks noChangeAspect="1"/>
          </p:cNvPicPr>
          <p:nvPr/>
        </p:nvPicPr>
        <p:blipFill>
          <a:blip r:embed="rId2"/>
          <a:stretch>
            <a:fillRect/>
          </a:stretch>
        </p:blipFill>
        <p:spPr>
          <a:xfrm>
            <a:off x="212117" y="2117327"/>
            <a:ext cx="4197706" cy="2141482"/>
          </a:xfrm>
          <a:prstGeom prst="rect">
            <a:avLst/>
          </a:prstGeom>
        </p:spPr>
      </p:pic>
      <p:pic>
        <p:nvPicPr>
          <p:cNvPr id="8" name="Picture 7">
            <a:extLst>
              <a:ext uri="{FF2B5EF4-FFF2-40B4-BE49-F238E27FC236}">
                <a16:creationId xmlns:a16="http://schemas.microsoft.com/office/drawing/2014/main" id="{A55FC817-809D-44D9-BE03-F163B4C5DA1B}"/>
              </a:ext>
            </a:extLst>
          </p:cNvPr>
          <p:cNvPicPr>
            <a:picLocks noChangeAspect="1"/>
          </p:cNvPicPr>
          <p:nvPr/>
        </p:nvPicPr>
        <p:blipFill>
          <a:blip r:embed="rId3"/>
          <a:stretch>
            <a:fillRect/>
          </a:stretch>
        </p:blipFill>
        <p:spPr>
          <a:xfrm>
            <a:off x="4718305" y="2117326"/>
            <a:ext cx="3903101" cy="2141483"/>
          </a:xfrm>
          <a:prstGeom prst="rect">
            <a:avLst/>
          </a:prstGeom>
        </p:spPr>
      </p:pic>
      <p:pic>
        <p:nvPicPr>
          <p:cNvPr id="10" name="Picture 9">
            <a:extLst>
              <a:ext uri="{FF2B5EF4-FFF2-40B4-BE49-F238E27FC236}">
                <a16:creationId xmlns:a16="http://schemas.microsoft.com/office/drawing/2014/main" id="{EC423559-9701-4502-A742-723D6CF66A7B}"/>
              </a:ext>
            </a:extLst>
          </p:cNvPr>
          <p:cNvPicPr>
            <a:picLocks noChangeAspect="1"/>
          </p:cNvPicPr>
          <p:nvPr/>
        </p:nvPicPr>
        <p:blipFill>
          <a:blip r:embed="rId4"/>
          <a:stretch>
            <a:fillRect/>
          </a:stretch>
        </p:blipFill>
        <p:spPr>
          <a:xfrm>
            <a:off x="2313454" y="3312151"/>
            <a:ext cx="4618121" cy="1486029"/>
          </a:xfrm>
          <a:prstGeom prst="rect">
            <a:avLst/>
          </a:prstGeom>
        </p:spPr>
      </p:pic>
      <p:pic>
        <p:nvPicPr>
          <p:cNvPr id="12" name="Picture 11">
            <a:extLst>
              <a:ext uri="{FF2B5EF4-FFF2-40B4-BE49-F238E27FC236}">
                <a16:creationId xmlns:a16="http://schemas.microsoft.com/office/drawing/2014/main" id="{B404CDFF-958D-444F-88C5-543ED2058C6E}"/>
              </a:ext>
            </a:extLst>
          </p:cNvPr>
          <p:cNvPicPr>
            <a:picLocks noChangeAspect="1"/>
          </p:cNvPicPr>
          <p:nvPr/>
        </p:nvPicPr>
        <p:blipFill>
          <a:blip r:embed="rId5"/>
          <a:stretch>
            <a:fillRect/>
          </a:stretch>
        </p:blipFill>
        <p:spPr>
          <a:xfrm>
            <a:off x="1219029" y="623340"/>
            <a:ext cx="2828683" cy="1350248"/>
          </a:xfrm>
          <a:prstGeom prst="rect">
            <a:avLst/>
          </a:prstGeom>
        </p:spPr>
      </p:pic>
      <p:sp>
        <p:nvSpPr>
          <p:cNvPr id="2" name="Slide Number Placeholder 1"/>
          <p:cNvSpPr>
            <a:spLocks noGrp="1"/>
          </p:cNvSpPr>
          <p:nvPr>
            <p:ph type="sldNum" sz="quarter" idx="12"/>
          </p:nvPr>
        </p:nvSpPr>
        <p:spPr/>
        <p:txBody>
          <a:bodyPr/>
          <a:lstStyle/>
          <a:p>
            <a:fld id="{2C7DD252-A74E-4E8E-A6B4-FCD6DE8F900F}" type="slidenum">
              <a:rPr lang="en-IN" smtClean="0"/>
              <a:t>75</a:t>
            </a:fld>
            <a:endParaRPr lang="en-IN"/>
          </a:p>
        </p:txBody>
      </p:sp>
    </p:spTree>
    <p:extLst>
      <p:ext uri="{BB962C8B-B14F-4D97-AF65-F5344CB8AC3E}">
        <p14:creationId xmlns:p14="http://schemas.microsoft.com/office/powerpoint/2010/main" val="129130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1514713" y="2140131"/>
            <a:ext cx="6151669" cy="574055"/>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3000" b="1" dirty="0" smtClean="0">
                <a:solidFill>
                  <a:srgbClr val="002060"/>
                </a:solidFill>
              </a:rPr>
              <a:t>Agentic AI</a:t>
            </a:r>
            <a:endParaRPr lang="en-IN" sz="3000" b="1" dirty="0">
              <a:solidFill>
                <a:srgbClr val="002060"/>
              </a:solidFill>
            </a:endParaRPr>
          </a:p>
        </p:txBody>
      </p:sp>
      <p:sp>
        <p:nvSpPr>
          <p:cNvPr id="3" name="Slide Number Placeholder 2"/>
          <p:cNvSpPr>
            <a:spLocks noGrp="1"/>
          </p:cNvSpPr>
          <p:nvPr>
            <p:ph type="sldNum" sz="quarter" idx="12"/>
          </p:nvPr>
        </p:nvSpPr>
        <p:spPr/>
        <p:txBody>
          <a:bodyPr/>
          <a:lstStyle/>
          <a:p>
            <a:fld id="{2C7DD252-A74E-4E8E-A6B4-FCD6DE8F900F}" type="slidenum">
              <a:rPr lang="en-IN" smtClean="0"/>
              <a:t>76</a:t>
            </a:fld>
            <a:endParaRPr lang="en-IN"/>
          </a:p>
        </p:txBody>
      </p:sp>
    </p:spTree>
    <p:extLst>
      <p:ext uri="{BB962C8B-B14F-4D97-AF65-F5344CB8AC3E}">
        <p14:creationId xmlns:p14="http://schemas.microsoft.com/office/powerpoint/2010/main" val="67564475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33375" y="125801"/>
            <a:ext cx="7886700" cy="574055"/>
          </a:xfrm>
        </p:spPr>
        <p:txBody>
          <a:bodyPr>
            <a:normAutofit fontScale="90000"/>
          </a:bodyPr>
          <a:lstStyle/>
          <a:p>
            <a:r>
              <a:rPr lang="en-IN" b="1" dirty="0" smtClean="0"/>
              <a:t>Agentic </a:t>
            </a:r>
            <a:r>
              <a:rPr lang="en-IN" b="1" dirty="0" smtClean="0"/>
              <a:t>AI</a:t>
            </a:r>
            <a:endParaRPr lang="en-IN" b="1" dirty="0"/>
          </a:p>
        </p:txBody>
      </p:sp>
      <p:sp>
        <p:nvSpPr>
          <p:cNvPr id="3" name="Slide Number Placeholder 2"/>
          <p:cNvSpPr>
            <a:spLocks noGrp="1"/>
          </p:cNvSpPr>
          <p:nvPr>
            <p:ph type="sldNum" sz="quarter" idx="12"/>
          </p:nvPr>
        </p:nvSpPr>
        <p:spPr/>
        <p:txBody>
          <a:bodyPr/>
          <a:lstStyle/>
          <a:p>
            <a:pPr defTabSz="685800">
              <a:buClrTx/>
              <a:defRPr/>
            </a:pPr>
            <a:fld id="{A0ACA0DD-522A-42C6-B1C8-6DFCE7E705BB}" type="slidenum">
              <a:rPr lang="en-IN" sz="900" kern="1200">
                <a:solidFill>
                  <a:prstClr val="black">
                    <a:tint val="75000"/>
                  </a:prstClr>
                </a:solidFill>
                <a:latin typeface="Calibri" panose="020F0502020204030204"/>
                <a:ea typeface="+mn-ea"/>
                <a:cs typeface="+mn-cs"/>
              </a:rPr>
              <a:pPr defTabSz="685800">
                <a:buClrTx/>
                <a:defRPr/>
              </a:pPr>
              <a:t>77</a:t>
            </a:fld>
            <a:endParaRPr lang="en-IN" sz="900" kern="1200">
              <a:solidFill>
                <a:prstClr val="black">
                  <a:tint val="75000"/>
                </a:prstClr>
              </a:solidFill>
              <a:latin typeface="Calibri" panose="020F0502020204030204"/>
              <a:ea typeface="+mn-ea"/>
              <a:cs typeface="+mn-cs"/>
            </a:endParaRPr>
          </a:p>
        </p:txBody>
      </p:sp>
      <p:sp>
        <p:nvSpPr>
          <p:cNvPr id="6" name="Cube 5">
            <a:extLst>
              <a:ext uri="{FF2B5EF4-FFF2-40B4-BE49-F238E27FC236}">
                <a16:creationId xmlns:a16="http://schemas.microsoft.com/office/drawing/2014/main" id="{53892518-81AC-4260-9F38-D757E0A8DD9E}"/>
              </a:ext>
            </a:extLst>
          </p:cNvPr>
          <p:cNvSpPr/>
          <p:nvPr/>
        </p:nvSpPr>
        <p:spPr>
          <a:xfrm>
            <a:off x="1711355" y="1049202"/>
            <a:ext cx="786468" cy="602897"/>
          </a:xfrm>
          <a:prstGeom prst="cube">
            <a:avLst/>
          </a:prstGeom>
          <a:solidFill>
            <a:srgbClr val="5C9634"/>
          </a:solidFill>
          <a:ln w="12700" cap="sq" cmpd="sng" algn="ctr">
            <a:solidFill>
              <a:srgbClr val="4472C4">
                <a:shade val="50000"/>
              </a:srgbClr>
            </a:solidFill>
            <a:prstDash val="solid"/>
            <a:miter lim="800000"/>
          </a:ln>
          <a:effectLst/>
        </p:spPr>
        <p:txBody>
          <a:bodyPr rtlCol="0" anchor="ctr"/>
          <a:lstStyle/>
          <a:p>
            <a:pPr algn="ctr" defTabSz="685800">
              <a:buClrTx/>
              <a:defRPr/>
            </a:pPr>
            <a:r>
              <a:rPr lang="en-IN" sz="1350" b="1" dirty="0">
                <a:solidFill>
                  <a:prstClr val="white"/>
                </a:solidFill>
                <a:latin typeface="Calibri" panose="020F0502020204030204"/>
                <a:ea typeface="+mn-ea"/>
                <a:cs typeface="+mn-cs"/>
              </a:rPr>
              <a:t>01</a:t>
            </a:r>
          </a:p>
        </p:txBody>
      </p:sp>
      <p:sp>
        <p:nvSpPr>
          <p:cNvPr id="7" name="Cube 6">
            <a:extLst>
              <a:ext uri="{FF2B5EF4-FFF2-40B4-BE49-F238E27FC236}">
                <a16:creationId xmlns:a16="http://schemas.microsoft.com/office/drawing/2014/main" id="{9767BA0A-A895-4CB8-8B41-81BFD707C743}"/>
              </a:ext>
            </a:extLst>
          </p:cNvPr>
          <p:cNvSpPr/>
          <p:nvPr/>
        </p:nvSpPr>
        <p:spPr>
          <a:xfrm>
            <a:off x="1711354" y="2015866"/>
            <a:ext cx="786468" cy="602897"/>
          </a:xfrm>
          <a:prstGeom prst="cube">
            <a:avLst/>
          </a:prstGeom>
          <a:solidFill>
            <a:srgbClr val="305EAF"/>
          </a:solidFill>
          <a:ln w="12700" cap="sq" cmpd="sng" algn="ctr">
            <a:solidFill>
              <a:srgbClr val="4472C4">
                <a:shade val="50000"/>
              </a:srgbClr>
            </a:solidFill>
            <a:prstDash val="solid"/>
            <a:miter lim="800000"/>
          </a:ln>
          <a:effectLst/>
        </p:spPr>
        <p:txBody>
          <a:bodyPr rtlCol="0" anchor="ctr"/>
          <a:lstStyle/>
          <a:p>
            <a:pPr algn="ctr" defTabSz="685800">
              <a:buClrTx/>
              <a:defRPr/>
            </a:pPr>
            <a:r>
              <a:rPr lang="en-IN" sz="1350" b="1" dirty="0">
                <a:solidFill>
                  <a:prstClr val="white"/>
                </a:solidFill>
                <a:latin typeface="Calibri" panose="020F0502020204030204"/>
                <a:ea typeface="+mn-ea"/>
                <a:cs typeface="+mn-cs"/>
              </a:rPr>
              <a:t>02</a:t>
            </a:r>
          </a:p>
        </p:txBody>
      </p:sp>
      <p:sp>
        <p:nvSpPr>
          <p:cNvPr id="8" name="Cube 7">
            <a:extLst>
              <a:ext uri="{FF2B5EF4-FFF2-40B4-BE49-F238E27FC236}">
                <a16:creationId xmlns:a16="http://schemas.microsoft.com/office/drawing/2014/main" id="{34F467BE-6B04-4796-9F54-2C34E5C963A7}"/>
              </a:ext>
            </a:extLst>
          </p:cNvPr>
          <p:cNvSpPr/>
          <p:nvPr/>
        </p:nvSpPr>
        <p:spPr>
          <a:xfrm>
            <a:off x="1711355" y="2982529"/>
            <a:ext cx="786468" cy="602897"/>
          </a:xfrm>
          <a:prstGeom prst="cube">
            <a:avLst/>
          </a:prstGeom>
          <a:solidFill>
            <a:srgbClr val="FF9999"/>
          </a:solidFill>
          <a:ln w="12700" cap="sq" cmpd="sng" algn="ctr">
            <a:solidFill>
              <a:srgbClr val="4472C4">
                <a:shade val="50000"/>
              </a:srgbClr>
            </a:solidFill>
            <a:prstDash val="solid"/>
            <a:miter lim="800000"/>
          </a:ln>
          <a:effectLst/>
        </p:spPr>
        <p:txBody>
          <a:bodyPr rtlCol="0" anchor="ctr"/>
          <a:lstStyle/>
          <a:p>
            <a:pPr algn="ctr" defTabSz="685800">
              <a:buClrTx/>
              <a:defRPr/>
            </a:pPr>
            <a:r>
              <a:rPr lang="en-IN" sz="1350" b="1" dirty="0">
                <a:solidFill>
                  <a:prstClr val="white"/>
                </a:solidFill>
                <a:latin typeface="Calibri" panose="020F0502020204030204"/>
                <a:ea typeface="+mn-ea"/>
                <a:cs typeface="+mn-cs"/>
              </a:rPr>
              <a:t>03</a:t>
            </a:r>
          </a:p>
        </p:txBody>
      </p:sp>
      <p:sp>
        <p:nvSpPr>
          <p:cNvPr id="9" name="Cube 8">
            <a:extLst>
              <a:ext uri="{FF2B5EF4-FFF2-40B4-BE49-F238E27FC236}">
                <a16:creationId xmlns:a16="http://schemas.microsoft.com/office/drawing/2014/main" id="{915D5D28-DA79-4460-A5A2-8E0A90CF7BB4}"/>
              </a:ext>
            </a:extLst>
          </p:cNvPr>
          <p:cNvSpPr/>
          <p:nvPr/>
        </p:nvSpPr>
        <p:spPr>
          <a:xfrm>
            <a:off x="1733375" y="3949193"/>
            <a:ext cx="786468" cy="602897"/>
          </a:xfrm>
          <a:prstGeom prst="cube">
            <a:avLst/>
          </a:prstGeom>
          <a:solidFill>
            <a:srgbClr val="0094D1"/>
          </a:solidFill>
          <a:ln w="12700" cap="sq" cmpd="sng" algn="ctr">
            <a:solidFill>
              <a:srgbClr val="4472C4">
                <a:shade val="50000"/>
              </a:srgbClr>
            </a:solidFill>
            <a:prstDash val="solid"/>
            <a:miter lim="800000"/>
          </a:ln>
          <a:effectLst/>
        </p:spPr>
        <p:txBody>
          <a:bodyPr rtlCol="0" anchor="ctr"/>
          <a:lstStyle/>
          <a:p>
            <a:pPr algn="ctr" defTabSz="685800">
              <a:buClrTx/>
              <a:defRPr/>
            </a:pPr>
            <a:r>
              <a:rPr lang="en-IN" sz="1350" b="1" dirty="0">
                <a:solidFill>
                  <a:prstClr val="white"/>
                </a:solidFill>
                <a:latin typeface="Calibri" panose="020F0502020204030204"/>
                <a:ea typeface="+mn-ea"/>
                <a:cs typeface="+mn-cs"/>
              </a:rPr>
              <a:t>04</a:t>
            </a:r>
          </a:p>
        </p:txBody>
      </p:sp>
      <p:cxnSp>
        <p:nvCxnSpPr>
          <p:cNvPr id="10" name="Straight Arrow Connector 9">
            <a:extLst>
              <a:ext uri="{FF2B5EF4-FFF2-40B4-BE49-F238E27FC236}">
                <a16:creationId xmlns:a16="http://schemas.microsoft.com/office/drawing/2014/main" id="{02F9811C-DA16-4233-9ED4-693C9B3CDBF9}"/>
              </a:ext>
            </a:extLst>
          </p:cNvPr>
          <p:cNvCxnSpPr>
            <a:cxnSpLocks/>
            <a:stCxn id="6" idx="3"/>
          </p:cNvCxnSpPr>
          <p:nvPr/>
        </p:nvCxnSpPr>
        <p:spPr>
          <a:xfrm>
            <a:off x="2029226" y="1652098"/>
            <a:ext cx="0" cy="363767"/>
          </a:xfrm>
          <a:prstGeom prst="straightConnector1">
            <a:avLst/>
          </a:prstGeom>
          <a:noFill/>
          <a:ln w="6350" cap="flat" cmpd="sng" algn="ctr">
            <a:solidFill>
              <a:srgbClr val="70AD47"/>
            </a:solidFill>
            <a:prstDash val="solid"/>
            <a:miter lim="800000"/>
            <a:tailEnd type="triangle"/>
          </a:ln>
          <a:effectLst/>
        </p:spPr>
      </p:cxnSp>
      <p:cxnSp>
        <p:nvCxnSpPr>
          <p:cNvPr id="11" name="Straight Arrow Connector 10">
            <a:extLst>
              <a:ext uri="{FF2B5EF4-FFF2-40B4-BE49-F238E27FC236}">
                <a16:creationId xmlns:a16="http://schemas.microsoft.com/office/drawing/2014/main" id="{7AFCF48E-B4CD-4630-B0F7-E624BBAE08BC}"/>
              </a:ext>
            </a:extLst>
          </p:cNvPr>
          <p:cNvCxnSpPr>
            <a:cxnSpLocks/>
          </p:cNvCxnSpPr>
          <p:nvPr/>
        </p:nvCxnSpPr>
        <p:spPr>
          <a:xfrm>
            <a:off x="2027268" y="2618763"/>
            <a:ext cx="0" cy="363767"/>
          </a:xfrm>
          <a:prstGeom prst="straightConnector1">
            <a:avLst/>
          </a:prstGeom>
          <a:noFill/>
          <a:ln w="6350" cap="flat" cmpd="sng" algn="ctr">
            <a:solidFill>
              <a:srgbClr val="4472C4"/>
            </a:solidFill>
            <a:prstDash val="solid"/>
            <a:miter lim="800000"/>
            <a:tailEnd type="triangle"/>
          </a:ln>
          <a:effectLst/>
        </p:spPr>
      </p:cxnSp>
      <p:cxnSp>
        <p:nvCxnSpPr>
          <p:cNvPr id="12" name="Straight Arrow Connector 11">
            <a:extLst>
              <a:ext uri="{FF2B5EF4-FFF2-40B4-BE49-F238E27FC236}">
                <a16:creationId xmlns:a16="http://schemas.microsoft.com/office/drawing/2014/main" id="{1E5DBD77-BB33-4EA4-9E34-FFBD3EB5644B}"/>
              </a:ext>
            </a:extLst>
          </p:cNvPr>
          <p:cNvCxnSpPr>
            <a:cxnSpLocks/>
          </p:cNvCxnSpPr>
          <p:nvPr/>
        </p:nvCxnSpPr>
        <p:spPr>
          <a:xfrm>
            <a:off x="2032928" y="3585427"/>
            <a:ext cx="0" cy="363767"/>
          </a:xfrm>
          <a:prstGeom prst="straightConnector1">
            <a:avLst/>
          </a:prstGeom>
          <a:noFill/>
          <a:ln w="6350" cap="flat" cmpd="sng" algn="ctr">
            <a:solidFill>
              <a:srgbClr val="FF0000"/>
            </a:solidFill>
            <a:prstDash val="solid"/>
            <a:miter lim="800000"/>
            <a:tailEnd type="triangle"/>
          </a:ln>
          <a:effectLst/>
        </p:spPr>
      </p:cxnSp>
      <p:sp>
        <p:nvSpPr>
          <p:cNvPr id="16" name="Oval 15">
            <a:extLst>
              <a:ext uri="{FF2B5EF4-FFF2-40B4-BE49-F238E27FC236}">
                <a16:creationId xmlns:a16="http://schemas.microsoft.com/office/drawing/2014/main" id="{EF4C8FDA-176D-495E-9A39-EB1EB6058438}"/>
              </a:ext>
            </a:extLst>
          </p:cNvPr>
          <p:cNvSpPr/>
          <p:nvPr/>
        </p:nvSpPr>
        <p:spPr>
          <a:xfrm>
            <a:off x="3621037" y="1049202"/>
            <a:ext cx="679505" cy="602897"/>
          </a:xfrm>
          <a:prstGeom prst="ellipse">
            <a:avLst/>
          </a:prstGeom>
          <a:gradFill flip="none" rotWithShape="1">
            <a:gsLst>
              <a:gs pos="0">
                <a:srgbClr val="70AD47">
                  <a:shade val="30000"/>
                  <a:satMod val="115000"/>
                </a:srgbClr>
              </a:gs>
              <a:gs pos="50000">
                <a:srgbClr val="70AD47">
                  <a:shade val="67500"/>
                  <a:satMod val="115000"/>
                </a:srgbClr>
              </a:gs>
              <a:gs pos="100000">
                <a:srgbClr val="70AD47">
                  <a:shade val="100000"/>
                  <a:satMod val="115000"/>
                </a:srgbClr>
              </a:gs>
            </a:gsLst>
            <a:lin ang="2700000" scaled="1"/>
            <a:tileRect/>
          </a:gradFill>
          <a:ln w="12700" cap="flat" cmpd="sng" algn="ctr">
            <a:solidFill>
              <a:srgbClr val="4472C4">
                <a:shade val="50000"/>
              </a:srgbClr>
            </a:solidFill>
            <a:prstDash val="solid"/>
            <a:miter lim="800000"/>
          </a:ln>
          <a:effectLst/>
        </p:spPr>
        <p:txBody>
          <a:bodyPr rtlCol="0" anchor="ctr"/>
          <a:lstStyle/>
          <a:p>
            <a:pPr algn="ctr" defTabSz="685800">
              <a:buClrTx/>
              <a:defRPr/>
            </a:pPr>
            <a:r>
              <a:rPr lang="en-IN" sz="1350" b="1" dirty="0">
                <a:solidFill>
                  <a:prstClr val="white"/>
                </a:solidFill>
                <a:latin typeface="Calibri" panose="020F0502020204030204"/>
                <a:ea typeface="+mn-ea"/>
                <a:cs typeface="+mn-cs"/>
              </a:rPr>
              <a:t>01</a:t>
            </a:r>
          </a:p>
        </p:txBody>
      </p:sp>
      <p:sp>
        <p:nvSpPr>
          <p:cNvPr id="17" name="Rectangle: Rounded Corners 36">
            <a:extLst>
              <a:ext uri="{FF2B5EF4-FFF2-40B4-BE49-F238E27FC236}">
                <a16:creationId xmlns:a16="http://schemas.microsoft.com/office/drawing/2014/main" id="{90E64FDC-AED5-43BD-A2F2-A3289CB3CD7B}"/>
              </a:ext>
            </a:extLst>
          </p:cNvPr>
          <p:cNvSpPr/>
          <p:nvPr/>
        </p:nvSpPr>
        <p:spPr>
          <a:xfrm>
            <a:off x="4572000" y="1049202"/>
            <a:ext cx="3393347" cy="602897"/>
          </a:xfrm>
          <a:prstGeom prst="roundRect">
            <a:avLst/>
          </a:prstGeom>
          <a:gradFill flip="none" rotWithShape="1">
            <a:gsLst>
              <a:gs pos="0">
                <a:srgbClr val="70AD47">
                  <a:shade val="30000"/>
                  <a:satMod val="115000"/>
                </a:srgbClr>
              </a:gs>
              <a:gs pos="50000">
                <a:srgbClr val="70AD47">
                  <a:shade val="67500"/>
                  <a:satMod val="115000"/>
                </a:srgbClr>
              </a:gs>
              <a:gs pos="100000">
                <a:srgbClr val="70AD47">
                  <a:shade val="100000"/>
                  <a:satMod val="115000"/>
                </a:srgbClr>
              </a:gs>
            </a:gsLst>
            <a:lin ang="2700000" scaled="1"/>
            <a:tileRect/>
          </a:gradFill>
          <a:ln w="12700" cap="flat" cmpd="sng" algn="ctr">
            <a:solidFill>
              <a:srgbClr val="4472C4">
                <a:shade val="50000"/>
              </a:srgbClr>
            </a:solidFill>
            <a:prstDash val="solid"/>
            <a:miter lim="800000"/>
          </a:ln>
          <a:effectLst/>
        </p:spPr>
        <p:txBody>
          <a:bodyPr rtlCol="0" anchor="ctr"/>
          <a:lstStyle/>
          <a:p>
            <a:pPr defTabSz="685800">
              <a:lnSpc>
                <a:spcPct val="150000"/>
              </a:lnSpc>
              <a:buClrTx/>
              <a:defRPr/>
            </a:pPr>
            <a:r>
              <a:rPr lang="en-IN" sz="1350" b="1" u="sng" dirty="0">
                <a:solidFill>
                  <a:prstClr val="white"/>
                </a:solidFill>
                <a:latin typeface="Calibri" panose="020F0502020204030204"/>
                <a:ea typeface="+mn-ea"/>
                <a:cs typeface="+mn-cs"/>
              </a:rPr>
              <a:t>Perception &amp; Goals</a:t>
            </a:r>
            <a:r>
              <a:rPr lang="en-IN" sz="1350" dirty="0">
                <a:solidFill>
                  <a:prstClr val="white"/>
                </a:solidFill>
                <a:latin typeface="Calibri" panose="020F0502020204030204"/>
                <a:ea typeface="+mn-ea"/>
                <a:cs typeface="+mn-cs"/>
              </a:rPr>
              <a:t/>
            </a:r>
            <a:br>
              <a:rPr lang="en-IN" sz="1350" dirty="0">
                <a:solidFill>
                  <a:prstClr val="white"/>
                </a:solidFill>
                <a:latin typeface="Calibri" panose="020F0502020204030204"/>
                <a:ea typeface="+mn-ea"/>
                <a:cs typeface="+mn-cs"/>
              </a:rPr>
            </a:br>
            <a:r>
              <a:rPr lang="en-IN" sz="1050" dirty="0">
                <a:solidFill>
                  <a:prstClr val="white"/>
                </a:solidFill>
                <a:latin typeface="Calibri" panose="020F0502020204030204"/>
                <a:ea typeface="+mn-ea"/>
                <a:cs typeface="+mn-cs"/>
              </a:rPr>
              <a:t>Agents monitor data environments and pursue objectives.</a:t>
            </a:r>
          </a:p>
        </p:txBody>
      </p:sp>
      <p:sp>
        <p:nvSpPr>
          <p:cNvPr id="18" name="Oval 17">
            <a:extLst>
              <a:ext uri="{FF2B5EF4-FFF2-40B4-BE49-F238E27FC236}">
                <a16:creationId xmlns:a16="http://schemas.microsoft.com/office/drawing/2014/main" id="{10BFF148-2302-40CD-92F3-56E92D2E6F08}"/>
              </a:ext>
            </a:extLst>
          </p:cNvPr>
          <p:cNvSpPr/>
          <p:nvPr/>
        </p:nvSpPr>
        <p:spPr>
          <a:xfrm>
            <a:off x="3621037" y="2015866"/>
            <a:ext cx="679505" cy="602897"/>
          </a:xfrm>
          <a:prstGeom prst="ellipse">
            <a:avLst/>
          </a:prstGeom>
          <a:solidFill>
            <a:srgbClr val="305EAF"/>
          </a:solidFill>
          <a:ln w="12700" cap="flat" cmpd="sng" algn="ctr">
            <a:solidFill>
              <a:srgbClr val="4472C4">
                <a:shade val="50000"/>
              </a:srgbClr>
            </a:solidFill>
            <a:prstDash val="solid"/>
            <a:miter lim="800000"/>
          </a:ln>
          <a:effectLst/>
        </p:spPr>
        <p:txBody>
          <a:bodyPr rtlCol="0" anchor="ctr"/>
          <a:lstStyle/>
          <a:p>
            <a:pPr algn="ctr" defTabSz="685800">
              <a:buClrTx/>
              <a:defRPr/>
            </a:pPr>
            <a:r>
              <a:rPr lang="en-IN" sz="1350" b="1" dirty="0">
                <a:solidFill>
                  <a:prstClr val="white"/>
                </a:solidFill>
                <a:latin typeface="Calibri" panose="020F0502020204030204"/>
                <a:ea typeface="+mn-ea"/>
                <a:cs typeface="+mn-cs"/>
              </a:rPr>
              <a:t>02</a:t>
            </a:r>
          </a:p>
        </p:txBody>
      </p:sp>
      <p:sp>
        <p:nvSpPr>
          <p:cNvPr id="19" name="Rectangle: Rounded Corners 38">
            <a:extLst>
              <a:ext uri="{FF2B5EF4-FFF2-40B4-BE49-F238E27FC236}">
                <a16:creationId xmlns:a16="http://schemas.microsoft.com/office/drawing/2014/main" id="{DB88D636-DA22-4CBC-A9DE-56D8275EAC95}"/>
              </a:ext>
            </a:extLst>
          </p:cNvPr>
          <p:cNvSpPr/>
          <p:nvPr/>
        </p:nvSpPr>
        <p:spPr>
          <a:xfrm>
            <a:off x="4572000" y="2015866"/>
            <a:ext cx="3393346" cy="602897"/>
          </a:xfrm>
          <a:prstGeom prst="roundRect">
            <a:avLst/>
          </a:prstGeom>
          <a:solidFill>
            <a:srgbClr val="305EAF"/>
          </a:solidFill>
          <a:ln w="12700" cap="flat" cmpd="sng" algn="ctr">
            <a:solidFill>
              <a:srgbClr val="4472C4">
                <a:shade val="50000"/>
              </a:srgbClr>
            </a:solidFill>
            <a:prstDash val="solid"/>
            <a:miter lim="800000"/>
          </a:ln>
          <a:effectLst/>
        </p:spPr>
        <p:txBody>
          <a:bodyPr rtlCol="0" anchor="ctr"/>
          <a:lstStyle/>
          <a:p>
            <a:pPr defTabSz="685800">
              <a:lnSpc>
                <a:spcPct val="150000"/>
              </a:lnSpc>
              <a:buClrTx/>
              <a:defRPr/>
            </a:pPr>
            <a:r>
              <a:rPr lang="en-IN" sz="1350" b="1" u="sng" dirty="0">
                <a:solidFill>
                  <a:prstClr val="white"/>
                </a:solidFill>
                <a:latin typeface="Calibri" panose="020F0502020204030204"/>
                <a:ea typeface="+mn-ea"/>
                <a:cs typeface="+mn-cs"/>
              </a:rPr>
              <a:t>Intelligence</a:t>
            </a:r>
            <a:r>
              <a:rPr lang="en-IN" sz="1350" dirty="0">
                <a:solidFill>
                  <a:prstClr val="white"/>
                </a:solidFill>
                <a:latin typeface="Calibri" panose="020F0502020204030204"/>
                <a:ea typeface="+mn-ea"/>
                <a:cs typeface="+mn-cs"/>
              </a:rPr>
              <a:t/>
            </a:r>
            <a:br>
              <a:rPr lang="en-IN" sz="1350" dirty="0">
                <a:solidFill>
                  <a:prstClr val="white"/>
                </a:solidFill>
                <a:latin typeface="Calibri" panose="020F0502020204030204"/>
                <a:ea typeface="+mn-ea"/>
                <a:cs typeface="+mn-cs"/>
              </a:rPr>
            </a:br>
            <a:r>
              <a:rPr lang="en-IN" sz="1050" dirty="0">
                <a:solidFill>
                  <a:prstClr val="white"/>
                </a:solidFill>
                <a:latin typeface="Calibri" panose="020F0502020204030204"/>
                <a:ea typeface="+mn-ea"/>
                <a:cs typeface="+mn-cs"/>
              </a:rPr>
              <a:t>LLMs provide reasoning while memory stores context.</a:t>
            </a:r>
          </a:p>
        </p:txBody>
      </p:sp>
      <p:sp>
        <p:nvSpPr>
          <p:cNvPr id="20" name="Oval 19">
            <a:extLst>
              <a:ext uri="{FF2B5EF4-FFF2-40B4-BE49-F238E27FC236}">
                <a16:creationId xmlns:a16="http://schemas.microsoft.com/office/drawing/2014/main" id="{BAC64116-B718-4FA0-8FF3-1DD4700F9967}"/>
              </a:ext>
            </a:extLst>
          </p:cNvPr>
          <p:cNvSpPr/>
          <p:nvPr/>
        </p:nvSpPr>
        <p:spPr>
          <a:xfrm>
            <a:off x="3624739" y="2982529"/>
            <a:ext cx="691587" cy="602897"/>
          </a:xfrm>
          <a:prstGeom prst="ellipse">
            <a:avLst/>
          </a:prstGeom>
          <a:solidFill>
            <a:srgbClr val="FF9999"/>
          </a:solidFill>
          <a:ln w="12700" cap="flat" cmpd="sng" algn="ctr">
            <a:solidFill>
              <a:srgbClr val="4472C4">
                <a:shade val="50000"/>
              </a:srgbClr>
            </a:solidFill>
            <a:prstDash val="solid"/>
            <a:miter lim="800000"/>
          </a:ln>
          <a:effectLst/>
        </p:spPr>
        <p:txBody>
          <a:bodyPr rtlCol="0" anchor="ctr"/>
          <a:lstStyle/>
          <a:p>
            <a:pPr algn="ctr" defTabSz="685800">
              <a:buClrTx/>
              <a:defRPr/>
            </a:pPr>
            <a:r>
              <a:rPr lang="en-IN" sz="1350" b="1" dirty="0">
                <a:solidFill>
                  <a:prstClr val="white"/>
                </a:solidFill>
                <a:latin typeface="Calibri" panose="020F0502020204030204"/>
                <a:ea typeface="+mn-ea"/>
                <a:cs typeface="+mn-cs"/>
              </a:rPr>
              <a:t>03</a:t>
            </a:r>
          </a:p>
        </p:txBody>
      </p:sp>
      <p:sp>
        <p:nvSpPr>
          <p:cNvPr id="21" name="Rectangle: Rounded Corners 40">
            <a:extLst>
              <a:ext uri="{FF2B5EF4-FFF2-40B4-BE49-F238E27FC236}">
                <a16:creationId xmlns:a16="http://schemas.microsoft.com/office/drawing/2014/main" id="{FC2CF376-40DB-42F5-B0BC-8A58C335E969}"/>
              </a:ext>
            </a:extLst>
          </p:cNvPr>
          <p:cNvSpPr/>
          <p:nvPr/>
        </p:nvSpPr>
        <p:spPr>
          <a:xfrm>
            <a:off x="4575702" y="2982529"/>
            <a:ext cx="3389643" cy="602897"/>
          </a:xfrm>
          <a:prstGeom prst="roundRect">
            <a:avLst/>
          </a:prstGeom>
          <a:solidFill>
            <a:srgbClr val="FF9999"/>
          </a:solidFill>
          <a:ln w="12700" cap="flat" cmpd="sng" algn="ctr">
            <a:solidFill>
              <a:srgbClr val="4472C4">
                <a:shade val="50000"/>
              </a:srgbClr>
            </a:solidFill>
            <a:prstDash val="solid"/>
            <a:miter lim="800000"/>
          </a:ln>
          <a:effectLst/>
        </p:spPr>
        <p:txBody>
          <a:bodyPr rtlCol="0" anchor="ctr"/>
          <a:lstStyle/>
          <a:p>
            <a:pPr defTabSz="685800">
              <a:lnSpc>
                <a:spcPct val="150000"/>
              </a:lnSpc>
              <a:buClrTx/>
              <a:defRPr/>
            </a:pPr>
            <a:r>
              <a:rPr lang="en-IN" sz="1350" b="1" u="sng" dirty="0">
                <a:solidFill>
                  <a:prstClr val="white"/>
                </a:solidFill>
                <a:latin typeface="Calibri" panose="020F0502020204030204"/>
                <a:ea typeface="+mn-ea"/>
                <a:cs typeface="+mn-cs"/>
              </a:rPr>
              <a:t>Tools</a:t>
            </a:r>
            <a:r>
              <a:rPr lang="en-IN" sz="1350" dirty="0">
                <a:solidFill>
                  <a:prstClr val="white"/>
                </a:solidFill>
                <a:latin typeface="Calibri" panose="020F0502020204030204"/>
                <a:ea typeface="+mn-ea"/>
                <a:cs typeface="+mn-cs"/>
              </a:rPr>
              <a:t/>
            </a:r>
            <a:br>
              <a:rPr lang="en-IN" sz="1350" dirty="0">
                <a:solidFill>
                  <a:prstClr val="white"/>
                </a:solidFill>
                <a:latin typeface="Calibri" panose="020F0502020204030204"/>
                <a:ea typeface="+mn-ea"/>
                <a:cs typeface="+mn-cs"/>
              </a:rPr>
            </a:br>
            <a:r>
              <a:rPr lang="en-IN" sz="1050" dirty="0">
                <a:solidFill>
                  <a:prstClr val="white"/>
                </a:solidFill>
                <a:latin typeface="Calibri" panose="020F0502020204030204"/>
                <a:ea typeface="+mn-ea"/>
                <a:cs typeface="+mn-cs"/>
              </a:rPr>
              <a:t>Connections to data systems enable actions. </a:t>
            </a:r>
          </a:p>
        </p:txBody>
      </p:sp>
      <p:sp>
        <p:nvSpPr>
          <p:cNvPr id="22" name="Oval 21">
            <a:extLst>
              <a:ext uri="{FF2B5EF4-FFF2-40B4-BE49-F238E27FC236}">
                <a16:creationId xmlns:a16="http://schemas.microsoft.com/office/drawing/2014/main" id="{F67A0B3B-3927-427D-B839-EBA9E64233FA}"/>
              </a:ext>
            </a:extLst>
          </p:cNvPr>
          <p:cNvSpPr/>
          <p:nvPr/>
        </p:nvSpPr>
        <p:spPr>
          <a:xfrm>
            <a:off x="3646759" y="3949193"/>
            <a:ext cx="679505" cy="602897"/>
          </a:xfrm>
          <a:prstGeom prst="ellipse">
            <a:avLst/>
          </a:prstGeom>
          <a:solidFill>
            <a:srgbClr val="0094D1"/>
          </a:solidFill>
          <a:ln w="12700" cap="flat" cmpd="sng" algn="ctr">
            <a:solidFill>
              <a:srgbClr val="4472C4">
                <a:shade val="50000"/>
              </a:srgbClr>
            </a:solidFill>
            <a:prstDash val="solid"/>
            <a:miter lim="800000"/>
          </a:ln>
          <a:effectLst/>
        </p:spPr>
        <p:txBody>
          <a:bodyPr rtlCol="0" anchor="ctr"/>
          <a:lstStyle/>
          <a:p>
            <a:pPr algn="ctr" defTabSz="685800">
              <a:buClrTx/>
              <a:defRPr/>
            </a:pPr>
            <a:r>
              <a:rPr lang="en-IN" sz="1350" b="1" dirty="0">
                <a:solidFill>
                  <a:prstClr val="white"/>
                </a:solidFill>
                <a:latin typeface="Calibri" panose="020F0502020204030204"/>
                <a:ea typeface="+mn-ea"/>
                <a:cs typeface="+mn-cs"/>
              </a:rPr>
              <a:t>04</a:t>
            </a:r>
          </a:p>
        </p:txBody>
      </p:sp>
      <p:sp>
        <p:nvSpPr>
          <p:cNvPr id="23" name="Rectangle: Rounded Corners 42">
            <a:extLst>
              <a:ext uri="{FF2B5EF4-FFF2-40B4-BE49-F238E27FC236}">
                <a16:creationId xmlns:a16="http://schemas.microsoft.com/office/drawing/2014/main" id="{B10E1514-CB45-4020-A6D8-088ECAE3DF04}"/>
              </a:ext>
            </a:extLst>
          </p:cNvPr>
          <p:cNvSpPr/>
          <p:nvPr/>
        </p:nvSpPr>
        <p:spPr>
          <a:xfrm>
            <a:off x="4597722" y="3949193"/>
            <a:ext cx="3330429" cy="602897"/>
          </a:xfrm>
          <a:prstGeom prst="roundRect">
            <a:avLst/>
          </a:prstGeom>
          <a:solidFill>
            <a:srgbClr val="0094D1"/>
          </a:solidFill>
          <a:ln w="12700" cap="flat" cmpd="sng" algn="ctr">
            <a:solidFill>
              <a:srgbClr val="4472C4">
                <a:shade val="50000"/>
              </a:srgbClr>
            </a:solidFill>
            <a:prstDash val="solid"/>
            <a:miter lim="800000"/>
          </a:ln>
          <a:effectLst/>
        </p:spPr>
        <p:txBody>
          <a:bodyPr rtlCol="0" anchor="ctr"/>
          <a:lstStyle/>
          <a:p>
            <a:pPr defTabSz="685800">
              <a:lnSpc>
                <a:spcPct val="150000"/>
              </a:lnSpc>
              <a:buClrTx/>
              <a:defRPr/>
            </a:pPr>
            <a:r>
              <a:rPr lang="en-IN" sz="1350" b="1" u="sng" dirty="0">
                <a:solidFill>
                  <a:prstClr val="white"/>
                </a:solidFill>
                <a:latin typeface="Calibri" panose="020F0502020204030204"/>
                <a:ea typeface="+mn-ea"/>
                <a:cs typeface="+mn-cs"/>
              </a:rPr>
              <a:t>Actions</a:t>
            </a:r>
            <a:r>
              <a:rPr lang="en-IN" sz="1350" dirty="0">
                <a:solidFill>
                  <a:prstClr val="white"/>
                </a:solidFill>
                <a:latin typeface="Calibri" panose="020F0502020204030204"/>
                <a:ea typeface="+mn-ea"/>
                <a:cs typeface="+mn-cs"/>
              </a:rPr>
              <a:t/>
            </a:r>
            <a:br>
              <a:rPr lang="en-IN" sz="1350" dirty="0">
                <a:solidFill>
                  <a:prstClr val="white"/>
                </a:solidFill>
                <a:latin typeface="Calibri" panose="020F0502020204030204"/>
                <a:ea typeface="+mn-ea"/>
                <a:cs typeface="+mn-cs"/>
              </a:rPr>
            </a:br>
            <a:r>
              <a:rPr lang="en-IN" sz="1050" dirty="0">
                <a:solidFill>
                  <a:prstClr val="white"/>
                </a:solidFill>
                <a:latin typeface="Calibri" panose="020F0502020204030204"/>
                <a:ea typeface="+mn-ea"/>
                <a:cs typeface="+mn-cs"/>
              </a:rPr>
              <a:t>Agents execute real-world changes autonomously.</a:t>
            </a:r>
          </a:p>
        </p:txBody>
      </p:sp>
      <p:cxnSp>
        <p:nvCxnSpPr>
          <p:cNvPr id="24" name="Straight Arrow Connector 23">
            <a:extLst>
              <a:ext uri="{FF2B5EF4-FFF2-40B4-BE49-F238E27FC236}">
                <a16:creationId xmlns:a16="http://schemas.microsoft.com/office/drawing/2014/main" id="{74096188-CD86-427A-B9DF-DE8A0BC4E5E7}"/>
              </a:ext>
            </a:extLst>
          </p:cNvPr>
          <p:cNvCxnSpPr>
            <a:cxnSpLocks/>
          </p:cNvCxnSpPr>
          <p:nvPr/>
        </p:nvCxnSpPr>
        <p:spPr>
          <a:xfrm>
            <a:off x="2598490" y="1350651"/>
            <a:ext cx="906011" cy="0"/>
          </a:xfrm>
          <a:prstGeom prst="straightConnector1">
            <a:avLst/>
          </a:prstGeom>
          <a:noFill/>
          <a:ln w="57150" cap="flat" cmpd="sng" algn="ctr">
            <a:solidFill>
              <a:srgbClr val="5C9634"/>
            </a:solidFill>
            <a:prstDash val="solid"/>
            <a:miter lim="800000"/>
            <a:tailEnd type="triangle"/>
          </a:ln>
          <a:effectLst/>
        </p:spPr>
      </p:cxnSp>
      <p:cxnSp>
        <p:nvCxnSpPr>
          <p:cNvPr id="25" name="Straight Arrow Connector 24">
            <a:extLst>
              <a:ext uri="{FF2B5EF4-FFF2-40B4-BE49-F238E27FC236}">
                <a16:creationId xmlns:a16="http://schemas.microsoft.com/office/drawing/2014/main" id="{E76E46DC-962F-4F59-B0DE-04EF22541C7D}"/>
              </a:ext>
            </a:extLst>
          </p:cNvPr>
          <p:cNvCxnSpPr>
            <a:cxnSpLocks/>
          </p:cNvCxnSpPr>
          <p:nvPr/>
        </p:nvCxnSpPr>
        <p:spPr>
          <a:xfrm>
            <a:off x="2598490" y="2295461"/>
            <a:ext cx="906011" cy="0"/>
          </a:xfrm>
          <a:prstGeom prst="straightConnector1">
            <a:avLst/>
          </a:prstGeom>
          <a:noFill/>
          <a:ln w="57150" cap="flat" cmpd="sng" algn="ctr">
            <a:solidFill>
              <a:srgbClr val="305EAF"/>
            </a:solidFill>
            <a:prstDash val="solid"/>
            <a:miter lim="800000"/>
            <a:tailEnd type="triangle"/>
          </a:ln>
          <a:effectLst/>
        </p:spPr>
      </p:cxnSp>
      <p:cxnSp>
        <p:nvCxnSpPr>
          <p:cNvPr id="26" name="Straight Arrow Connector 25">
            <a:extLst>
              <a:ext uri="{FF2B5EF4-FFF2-40B4-BE49-F238E27FC236}">
                <a16:creationId xmlns:a16="http://schemas.microsoft.com/office/drawing/2014/main" id="{941D5096-E291-45B3-A79F-B2B174F43DD5}"/>
              </a:ext>
            </a:extLst>
          </p:cNvPr>
          <p:cNvCxnSpPr>
            <a:cxnSpLocks/>
          </p:cNvCxnSpPr>
          <p:nvPr/>
        </p:nvCxnSpPr>
        <p:spPr>
          <a:xfrm>
            <a:off x="2598490" y="3270682"/>
            <a:ext cx="906011" cy="0"/>
          </a:xfrm>
          <a:prstGeom prst="straightConnector1">
            <a:avLst/>
          </a:prstGeom>
          <a:noFill/>
          <a:ln w="57150" cap="flat" cmpd="sng" algn="ctr">
            <a:solidFill>
              <a:srgbClr val="FF9999"/>
            </a:solidFill>
            <a:prstDash val="solid"/>
            <a:miter lim="800000"/>
            <a:tailEnd type="triangle"/>
          </a:ln>
          <a:effectLst/>
        </p:spPr>
      </p:cxnSp>
      <p:cxnSp>
        <p:nvCxnSpPr>
          <p:cNvPr id="27" name="Straight Arrow Connector 26">
            <a:extLst>
              <a:ext uri="{FF2B5EF4-FFF2-40B4-BE49-F238E27FC236}">
                <a16:creationId xmlns:a16="http://schemas.microsoft.com/office/drawing/2014/main" id="{2B25367E-28CC-423B-AC72-75145EA0DAAF}"/>
              </a:ext>
            </a:extLst>
          </p:cNvPr>
          <p:cNvCxnSpPr>
            <a:cxnSpLocks/>
          </p:cNvCxnSpPr>
          <p:nvPr/>
        </p:nvCxnSpPr>
        <p:spPr>
          <a:xfrm>
            <a:off x="2598490" y="4233318"/>
            <a:ext cx="906011" cy="0"/>
          </a:xfrm>
          <a:prstGeom prst="straightConnector1">
            <a:avLst/>
          </a:prstGeom>
          <a:noFill/>
          <a:ln w="57150" cap="flat" cmpd="sng" algn="ctr">
            <a:solidFill>
              <a:srgbClr val="0094D1"/>
            </a:solidFill>
            <a:prstDash val="solid"/>
            <a:miter lim="800000"/>
            <a:tailEnd type="triangle"/>
          </a:ln>
          <a:effectLst/>
        </p:spPr>
      </p:cxnSp>
      <p:cxnSp>
        <p:nvCxnSpPr>
          <p:cNvPr id="32" name="Elbow Connector 31"/>
          <p:cNvCxnSpPr>
            <a:stCxn id="9" idx="3"/>
            <a:endCxn id="6" idx="2"/>
          </p:cNvCxnSpPr>
          <p:nvPr/>
        </p:nvCxnSpPr>
        <p:spPr>
          <a:xfrm rot="5400000" flipH="1">
            <a:off x="318262" y="2819106"/>
            <a:ext cx="3126077" cy="339892"/>
          </a:xfrm>
          <a:prstGeom prst="bentConnector4">
            <a:avLst>
              <a:gd name="adj1" fmla="val -5485"/>
              <a:gd name="adj2" fmla="val 262334"/>
            </a:avLst>
          </a:prstGeom>
          <a:ln w="34925">
            <a:solidFill>
              <a:srgbClr val="7030A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1646510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148" y="1590261"/>
            <a:ext cx="7886700" cy="1735276"/>
          </a:xfrm>
        </p:spPr>
        <p:txBody>
          <a:bodyPr>
            <a:normAutofit fontScale="90000"/>
          </a:bodyPr>
          <a:lstStyle/>
          <a:p>
            <a:pPr algn="ctr"/>
            <a:r>
              <a:rPr lang="en-IN" sz="3750" b="1" dirty="0" smtClean="0">
                <a:solidFill>
                  <a:srgbClr val="0070C0"/>
                </a:solidFill>
                <a:latin typeface="Times New Roman" panose="02020603050405020304" pitchFamily="18" charset="0"/>
                <a:cs typeface="Times New Roman" panose="02020603050405020304" pitchFamily="18" charset="0"/>
              </a:rPr>
              <a:t>Many hits</a:t>
            </a:r>
            <a:br>
              <a:rPr lang="en-IN" sz="3750" b="1" dirty="0" smtClean="0">
                <a:solidFill>
                  <a:srgbClr val="0070C0"/>
                </a:solidFill>
                <a:latin typeface="Times New Roman" panose="02020603050405020304" pitchFamily="18" charset="0"/>
                <a:cs typeface="Times New Roman" panose="02020603050405020304" pitchFamily="18" charset="0"/>
              </a:rPr>
            </a:br>
            <a:r>
              <a:rPr lang="en-IN" sz="3750" b="1" dirty="0" smtClean="0">
                <a:solidFill>
                  <a:srgbClr val="0070C0"/>
                </a:solidFill>
                <a:latin typeface="Times New Roman" panose="02020603050405020304" pitchFamily="18" charset="0"/>
                <a:cs typeface="Times New Roman" panose="02020603050405020304" pitchFamily="18" charset="0"/>
              </a:rPr>
              <a:t>Yet, Many Misses </a:t>
            </a:r>
            <a:br>
              <a:rPr lang="en-IN" sz="3750" b="1" dirty="0" smtClean="0">
                <a:solidFill>
                  <a:srgbClr val="0070C0"/>
                </a:solidFill>
                <a:latin typeface="Times New Roman" panose="02020603050405020304" pitchFamily="18" charset="0"/>
                <a:cs typeface="Times New Roman" panose="02020603050405020304" pitchFamily="18" charset="0"/>
              </a:rPr>
            </a:br>
            <a:r>
              <a:rPr lang="en-IN" sz="3750" b="1" dirty="0" smtClean="0">
                <a:solidFill>
                  <a:srgbClr val="0070C0"/>
                </a:solidFill>
                <a:latin typeface="Times New Roman" panose="02020603050405020304" pitchFamily="18" charset="0"/>
                <a:cs typeface="Times New Roman" panose="02020603050405020304" pitchFamily="18" charset="0"/>
              </a:rPr>
              <a:t>Still miles to go …..</a:t>
            </a:r>
            <a:endParaRPr lang="en-IN" sz="3750" b="1" dirty="0">
              <a:solidFill>
                <a:srgbClr val="0070C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defTabSz="685800">
              <a:buClrTx/>
              <a:defRPr/>
            </a:pPr>
            <a:fld id="{A0ACA0DD-522A-42C6-B1C8-6DFCE7E705BB}" type="slidenum">
              <a:rPr lang="en-IN" sz="900" kern="1200">
                <a:solidFill>
                  <a:prstClr val="black">
                    <a:tint val="75000"/>
                  </a:prstClr>
                </a:solidFill>
                <a:latin typeface="Calibri" panose="020F0502020204030204"/>
                <a:ea typeface="+mn-ea"/>
                <a:cs typeface="+mn-cs"/>
              </a:rPr>
              <a:pPr defTabSz="685800">
                <a:buClrTx/>
                <a:defRPr/>
              </a:pPr>
              <a:t>78</a:t>
            </a:fld>
            <a:endParaRPr lang="en-IN" sz="9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82788025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5450" y="128509"/>
            <a:ext cx="7886700" cy="530413"/>
          </a:xfrm>
        </p:spPr>
        <p:txBody>
          <a:bodyPr>
            <a:normAutofit fontScale="90000"/>
          </a:bodyPr>
          <a:lstStyle/>
          <a:p>
            <a:r>
              <a:rPr lang="en-IN" b="1" dirty="0" smtClean="0">
                <a:solidFill>
                  <a:srgbClr val="002060"/>
                </a:solidFill>
              </a:rPr>
              <a:t>What we need to build true </a:t>
            </a:r>
            <a:r>
              <a:rPr lang="en-IN" b="1" dirty="0" smtClean="0"/>
              <a:t>Intelligent</a:t>
            </a:r>
            <a:r>
              <a:rPr lang="en-IN" b="1" dirty="0" smtClean="0">
                <a:solidFill>
                  <a:srgbClr val="002060"/>
                </a:solidFill>
              </a:rPr>
              <a:t> </a:t>
            </a:r>
            <a:r>
              <a:rPr lang="en-IN" b="1" dirty="0" smtClean="0">
                <a:solidFill>
                  <a:srgbClr val="002060"/>
                </a:solidFill>
              </a:rPr>
              <a:t>system? </a:t>
            </a:r>
            <a:endParaRPr lang="en-IN" b="1" dirty="0">
              <a:solidFill>
                <a:srgbClr val="002060"/>
              </a:solidFill>
            </a:endParaRPr>
          </a:p>
        </p:txBody>
      </p:sp>
      <p:sp>
        <p:nvSpPr>
          <p:cNvPr id="4" name="Slide Number Placeholder 3"/>
          <p:cNvSpPr>
            <a:spLocks noGrp="1"/>
          </p:cNvSpPr>
          <p:nvPr>
            <p:ph type="sldNum" sz="quarter" idx="12"/>
          </p:nvPr>
        </p:nvSpPr>
        <p:spPr/>
        <p:txBody>
          <a:bodyPr/>
          <a:lstStyle/>
          <a:p>
            <a:pPr defTabSz="685800">
              <a:buClrTx/>
              <a:defRPr/>
            </a:pPr>
            <a:fld id="{A0ACA0DD-522A-42C6-B1C8-6DFCE7E705BB}" type="slidenum">
              <a:rPr lang="en-IN" sz="900" kern="1200">
                <a:solidFill>
                  <a:prstClr val="black">
                    <a:tint val="75000"/>
                  </a:prstClr>
                </a:solidFill>
                <a:latin typeface="Calibri" panose="020F0502020204030204"/>
                <a:ea typeface="+mn-ea"/>
                <a:cs typeface="+mn-cs"/>
              </a:rPr>
              <a:pPr defTabSz="685800">
                <a:buClrTx/>
                <a:defRPr/>
              </a:pPr>
              <a:t>79</a:t>
            </a:fld>
            <a:endParaRPr lang="en-IN" sz="900" kern="1200">
              <a:solidFill>
                <a:prstClr val="black">
                  <a:tint val="75000"/>
                </a:prstClr>
              </a:solidFill>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336665" y="1012025"/>
            <a:ext cx="6303190" cy="3165121"/>
          </a:xfrm>
          <a:prstGeom prst="rect">
            <a:avLst/>
          </a:prstGeom>
        </p:spPr>
      </p:pic>
      <p:sp>
        <p:nvSpPr>
          <p:cNvPr id="6" name="TextBox 5"/>
          <p:cNvSpPr txBox="1"/>
          <p:nvPr/>
        </p:nvSpPr>
        <p:spPr>
          <a:xfrm>
            <a:off x="336665" y="4674930"/>
            <a:ext cx="5003293" cy="207749"/>
          </a:xfrm>
          <a:prstGeom prst="rect">
            <a:avLst/>
          </a:prstGeom>
          <a:noFill/>
        </p:spPr>
        <p:txBody>
          <a:bodyPr wrap="none" rtlCol="0">
            <a:spAutoFit/>
          </a:bodyPr>
          <a:lstStyle/>
          <a:p>
            <a:r>
              <a:rPr lang="en-IN" sz="750" dirty="0"/>
              <a:t>Source: https://</a:t>
            </a:r>
            <a:r>
              <a:rPr lang="en-IN" sz="750" dirty="0"/>
              <a:t>www.mckinsey.com/featured-insights/mckinsey-explainers/what-is-artificial-general-intelligence-agi</a:t>
            </a:r>
            <a:endParaRPr lang="en-IN" sz="750" dirty="0"/>
          </a:p>
        </p:txBody>
      </p:sp>
      <p:sp>
        <p:nvSpPr>
          <p:cNvPr id="3" name="Rounded Rectangle 2"/>
          <p:cNvSpPr/>
          <p:nvPr/>
        </p:nvSpPr>
        <p:spPr>
          <a:xfrm>
            <a:off x="6988925" y="2324404"/>
            <a:ext cx="1714500" cy="673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ALL IN ONE, SINGLE DEVICE</a:t>
            </a:r>
            <a:endParaRPr lang="en-IN" dirty="0">
              <a:solidFill>
                <a:schemeClr val="bg1"/>
              </a:solidFill>
            </a:endParaRPr>
          </a:p>
        </p:txBody>
      </p:sp>
    </p:spTree>
    <p:extLst>
      <p:ext uri="{BB962C8B-B14F-4D97-AF65-F5344CB8AC3E}">
        <p14:creationId xmlns:p14="http://schemas.microsoft.com/office/powerpoint/2010/main" val="1960324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520499-F810-4E16-942C-6ADF03C6939D}"/>
              </a:ext>
            </a:extLst>
          </p:cNvPr>
          <p:cNvSpPr txBox="1"/>
          <p:nvPr/>
        </p:nvSpPr>
        <p:spPr>
          <a:xfrm>
            <a:off x="1430789" y="99051"/>
            <a:ext cx="8185355" cy="507831"/>
          </a:xfrm>
          <a:prstGeom prst="rect">
            <a:avLst/>
          </a:prstGeom>
          <a:noFill/>
        </p:spPr>
        <p:txBody>
          <a:bodyPr wrap="square" rtlCol="0">
            <a:spAutoFit/>
          </a:bodyPr>
          <a:lstStyle/>
          <a:p>
            <a:r>
              <a:rPr lang="en-US" sz="2700" dirty="0">
                <a:solidFill>
                  <a:srgbClr val="002060"/>
                </a:solidFill>
              </a:rPr>
              <a:t>Decision Making: Reasoning under Uncertainty</a:t>
            </a:r>
          </a:p>
        </p:txBody>
      </p:sp>
      <p:pic>
        <p:nvPicPr>
          <p:cNvPr id="8" name="Picture 7" descr="A picture containing drawing&#10;&#10;Description automatically generated">
            <a:extLst>
              <a:ext uri="{FF2B5EF4-FFF2-40B4-BE49-F238E27FC236}">
                <a16:creationId xmlns:a16="http://schemas.microsoft.com/office/drawing/2014/main" id="{0A2B2F38-FD43-45BD-85DA-FA63DBFC2E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0925" y="784030"/>
            <a:ext cx="5817646" cy="4195474"/>
          </a:xfrm>
          <a:prstGeom prst="rect">
            <a:avLst/>
          </a:prstGeom>
        </p:spPr>
      </p:pic>
      <p:sp>
        <p:nvSpPr>
          <p:cNvPr id="2" name="Slide Number Placeholder 1"/>
          <p:cNvSpPr>
            <a:spLocks noGrp="1"/>
          </p:cNvSpPr>
          <p:nvPr>
            <p:ph type="sldNum" sz="quarter" idx="12"/>
          </p:nvPr>
        </p:nvSpPr>
        <p:spPr/>
        <p:txBody>
          <a:bodyPr/>
          <a:lstStyle/>
          <a:p>
            <a:fld id="{2C7DD252-A74E-4E8E-A6B4-FCD6DE8F900F}" type="slidenum">
              <a:rPr lang="en-IN" smtClean="0"/>
              <a:t>8</a:t>
            </a:fld>
            <a:endParaRPr lang="en-IN"/>
          </a:p>
        </p:txBody>
      </p:sp>
    </p:spTree>
    <p:extLst>
      <p:ext uri="{BB962C8B-B14F-4D97-AF65-F5344CB8AC3E}">
        <p14:creationId xmlns:p14="http://schemas.microsoft.com/office/powerpoint/2010/main" val="5944111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2563" y="108192"/>
            <a:ext cx="7886700" cy="549116"/>
          </a:xfrm>
        </p:spPr>
        <p:txBody>
          <a:bodyPr>
            <a:normAutofit fontScale="90000"/>
          </a:bodyPr>
          <a:lstStyle/>
          <a:p>
            <a:r>
              <a:rPr lang="en-IN" dirty="0" smtClean="0"/>
              <a:t>Safety &amp; ML Algorithm Bias</a:t>
            </a:r>
            <a:endParaRPr lang="en-IN" dirty="0"/>
          </a:p>
        </p:txBody>
      </p:sp>
      <p:sp>
        <p:nvSpPr>
          <p:cNvPr id="4" name="Slide Number Placeholder 3"/>
          <p:cNvSpPr>
            <a:spLocks noGrp="1"/>
          </p:cNvSpPr>
          <p:nvPr>
            <p:ph type="sldNum" sz="quarter" idx="12"/>
          </p:nvPr>
        </p:nvSpPr>
        <p:spPr/>
        <p:txBody>
          <a:bodyPr/>
          <a:lstStyle/>
          <a:p>
            <a:pPr defTabSz="685800">
              <a:buClrTx/>
              <a:defRPr/>
            </a:pPr>
            <a:fld id="{A0ACA0DD-522A-42C6-B1C8-6DFCE7E705BB}" type="slidenum">
              <a:rPr lang="en-IN" sz="900" kern="1200">
                <a:solidFill>
                  <a:prstClr val="black">
                    <a:tint val="75000"/>
                  </a:prstClr>
                </a:solidFill>
                <a:latin typeface="Calibri" panose="020F0502020204030204"/>
                <a:ea typeface="+mn-ea"/>
                <a:cs typeface="+mn-cs"/>
              </a:rPr>
              <a:pPr defTabSz="685800">
                <a:buClrTx/>
                <a:defRPr/>
              </a:pPr>
              <a:t>80</a:t>
            </a:fld>
            <a:endParaRPr lang="en-IN" sz="900" kern="1200">
              <a:solidFill>
                <a:prstClr val="black">
                  <a:tint val="75000"/>
                </a:prstClr>
              </a:solidFill>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516687" y="1042842"/>
            <a:ext cx="3037005" cy="2701391"/>
          </a:xfrm>
          <a:prstGeom prst="rect">
            <a:avLst/>
          </a:prstGeom>
        </p:spPr>
      </p:pic>
      <p:pic>
        <p:nvPicPr>
          <p:cNvPr id="6" name="Picture 5"/>
          <p:cNvPicPr>
            <a:picLocks noChangeAspect="1"/>
          </p:cNvPicPr>
          <p:nvPr/>
        </p:nvPicPr>
        <p:blipFill>
          <a:blip r:embed="rId3"/>
          <a:stretch>
            <a:fillRect/>
          </a:stretch>
        </p:blipFill>
        <p:spPr>
          <a:xfrm>
            <a:off x="4952488" y="1784563"/>
            <a:ext cx="3065558" cy="1524216"/>
          </a:xfrm>
          <a:prstGeom prst="rect">
            <a:avLst/>
          </a:prstGeom>
        </p:spPr>
      </p:pic>
      <p:sp>
        <p:nvSpPr>
          <p:cNvPr id="7" name="TextBox 6"/>
          <p:cNvSpPr txBox="1"/>
          <p:nvPr/>
        </p:nvSpPr>
        <p:spPr>
          <a:xfrm>
            <a:off x="4925171" y="1042841"/>
            <a:ext cx="2733441" cy="253916"/>
          </a:xfrm>
          <a:prstGeom prst="rect">
            <a:avLst/>
          </a:prstGeom>
          <a:noFill/>
        </p:spPr>
        <p:txBody>
          <a:bodyPr wrap="none" rtlCol="0">
            <a:spAutoFit/>
          </a:bodyPr>
          <a:lstStyle/>
          <a:p>
            <a:r>
              <a:rPr lang="en-IN" sz="1050" dirty="0"/>
              <a:t>Bias in Algorithms: Accuracy of predictions</a:t>
            </a:r>
            <a:endParaRPr lang="en-IN" sz="1050" dirty="0"/>
          </a:p>
        </p:txBody>
      </p:sp>
    </p:spTree>
    <p:extLst>
      <p:ext uri="{BB962C8B-B14F-4D97-AF65-F5344CB8AC3E}">
        <p14:creationId xmlns:p14="http://schemas.microsoft.com/office/powerpoint/2010/main" val="30644343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3307CC-3625-4A87-850C-ECB9C1274A00}"/>
              </a:ext>
            </a:extLst>
          </p:cNvPr>
          <p:cNvSpPr txBox="1"/>
          <p:nvPr/>
        </p:nvSpPr>
        <p:spPr>
          <a:xfrm>
            <a:off x="1822708" y="100328"/>
            <a:ext cx="6278425" cy="553998"/>
          </a:xfrm>
          <a:prstGeom prst="rect">
            <a:avLst/>
          </a:prstGeom>
          <a:noFill/>
        </p:spPr>
        <p:txBody>
          <a:bodyPr wrap="square">
            <a:spAutoFit/>
          </a:bodyPr>
          <a:lstStyle/>
          <a:p>
            <a:r>
              <a:rPr lang="en-IN" sz="3000" dirty="0"/>
              <a:t>Assessing Students’ Learning</a:t>
            </a:r>
          </a:p>
        </p:txBody>
      </p:sp>
      <p:sp>
        <p:nvSpPr>
          <p:cNvPr id="5" name="TextBox 4">
            <a:extLst>
              <a:ext uri="{FF2B5EF4-FFF2-40B4-BE49-F238E27FC236}">
                <a16:creationId xmlns:a16="http://schemas.microsoft.com/office/drawing/2014/main" id="{9A0483F5-A11A-429E-9B87-66BD8FB7F3C1}"/>
              </a:ext>
            </a:extLst>
          </p:cNvPr>
          <p:cNvSpPr txBox="1"/>
          <p:nvPr/>
        </p:nvSpPr>
        <p:spPr>
          <a:xfrm>
            <a:off x="1356692" y="935576"/>
            <a:ext cx="6278425" cy="1061829"/>
          </a:xfrm>
          <a:prstGeom prst="rect">
            <a:avLst/>
          </a:prstGeom>
          <a:noFill/>
        </p:spPr>
        <p:txBody>
          <a:bodyPr wrap="square">
            <a:spAutoFit/>
          </a:bodyPr>
          <a:lstStyle/>
          <a:p>
            <a:pPr algn="just"/>
            <a:r>
              <a:rPr lang="en-US" sz="1050" b="1" dirty="0">
                <a:solidFill>
                  <a:srgbClr val="002060"/>
                </a:solidFill>
              </a:rPr>
              <a:t>Response to question</a:t>
            </a:r>
            <a:r>
              <a:rPr lang="en-US" sz="1050" b="1" dirty="0">
                <a:solidFill>
                  <a:srgbClr val="002060"/>
                </a:solidFill>
              </a:rPr>
              <a:t>: </a:t>
            </a:r>
            <a:r>
              <a:rPr lang="en-US" sz="1050" dirty="0">
                <a:solidFill>
                  <a:srgbClr val="00B050"/>
                </a:solidFill>
              </a:rPr>
              <a:t>In a two-dimensional plane, two lines L1 and L2 are perpendicular to each other. The lines L2 and L3 are mutually perpendicular. Find the angle between L1 and L3, the answer of the student is 180 degrees. The reasoning the student has provided is that if the line L2 is perpendicular to L1 and L3 is perpendicular to L2, then L1 and L3 are co-linear. Hence, L1 and L3 would form an angle of 180 degree. Check whether the answer of the student is correct. Otherwise, specify why the student's answer is incorrect.</a:t>
            </a:r>
            <a:endParaRPr lang="en-IN" sz="1050" dirty="0">
              <a:solidFill>
                <a:srgbClr val="00B050"/>
              </a:solidFill>
            </a:endParaRPr>
          </a:p>
        </p:txBody>
      </p:sp>
      <p:cxnSp>
        <p:nvCxnSpPr>
          <p:cNvPr id="7" name="Straight Connector 6">
            <a:extLst>
              <a:ext uri="{FF2B5EF4-FFF2-40B4-BE49-F238E27FC236}">
                <a16:creationId xmlns:a16="http://schemas.microsoft.com/office/drawing/2014/main" id="{36410F34-B771-4960-BA22-654C5B026A1A}"/>
              </a:ext>
            </a:extLst>
          </p:cNvPr>
          <p:cNvCxnSpPr/>
          <p:nvPr/>
        </p:nvCxnSpPr>
        <p:spPr>
          <a:xfrm>
            <a:off x="1356692" y="2832653"/>
            <a:ext cx="0" cy="93179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760DAC-4D5A-461C-B7C8-BB38960112E6}"/>
              </a:ext>
            </a:extLst>
          </p:cNvPr>
          <p:cNvCxnSpPr/>
          <p:nvPr/>
        </p:nvCxnSpPr>
        <p:spPr>
          <a:xfrm>
            <a:off x="1356691" y="3749537"/>
            <a:ext cx="939248"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1D61DF0-2DF0-4404-B792-C2850B85DFA0}"/>
              </a:ext>
            </a:extLst>
          </p:cNvPr>
          <p:cNvCxnSpPr>
            <a:cxnSpLocks/>
          </p:cNvCxnSpPr>
          <p:nvPr/>
        </p:nvCxnSpPr>
        <p:spPr>
          <a:xfrm>
            <a:off x="1356692" y="3764446"/>
            <a:ext cx="0" cy="767798"/>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5C7F570-FC98-4E9B-BAEE-ECC9FF9E9659}"/>
              </a:ext>
            </a:extLst>
          </p:cNvPr>
          <p:cNvCxnSpPr/>
          <p:nvPr/>
        </p:nvCxnSpPr>
        <p:spPr>
          <a:xfrm>
            <a:off x="2797865" y="2832653"/>
            <a:ext cx="0" cy="93179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7BBD2A2-F7F1-4C76-8540-5DE073123927}"/>
              </a:ext>
            </a:extLst>
          </p:cNvPr>
          <p:cNvCxnSpPr/>
          <p:nvPr/>
        </p:nvCxnSpPr>
        <p:spPr>
          <a:xfrm>
            <a:off x="2797865" y="3749537"/>
            <a:ext cx="939248"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EBC4AC3-B778-4C61-97B5-E2D50F70BBD7}"/>
              </a:ext>
            </a:extLst>
          </p:cNvPr>
          <p:cNvCxnSpPr>
            <a:cxnSpLocks/>
          </p:cNvCxnSpPr>
          <p:nvPr/>
        </p:nvCxnSpPr>
        <p:spPr>
          <a:xfrm>
            <a:off x="2800350" y="2996648"/>
            <a:ext cx="0" cy="767798"/>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84C131-FEB6-4EA6-9089-06A3BBBEE44B}"/>
              </a:ext>
            </a:extLst>
          </p:cNvPr>
          <p:cNvCxnSpPr/>
          <p:nvPr/>
        </p:nvCxnSpPr>
        <p:spPr>
          <a:xfrm>
            <a:off x="4430368" y="2832653"/>
            <a:ext cx="0" cy="93179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973F7E-F201-44F4-BBC3-77B1C76A4979}"/>
              </a:ext>
            </a:extLst>
          </p:cNvPr>
          <p:cNvCxnSpPr/>
          <p:nvPr/>
        </p:nvCxnSpPr>
        <p:spPr>
          <a:xfrm>
            <a:off x="4430368" y="3749537"/>
            <a:ext cx="939248"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E2C3D2D-EF33-4013-8912-BC2B4B03EAE3}"/>
              </a:ext>
            </a:extLst>
          </p:cNvPr>
          <p:cNvCxnSpPr>
            <a:cxnSpLocks/>
          </p:cNvCxnSpPr>
          <p:nvPr/>
        </p:nvCxnSpPr>
        <p:spPr>
          <a:xfrm>
            <a:off x="5357192" y="3742082"/>
            <a:ext cx="0" cy="767798"/>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CA498E1-FE24-49E7-AB48-A1338EDB6E9D}"/>
              </a:ext>
            </a:extLst>
          </p:cNvPr>
          <p:cNvCxnSpPr/>
          <p:nvPr/>
        </p:nvCxnSpPr>
        <p:spPr>
          <a:xfrm>
            <a:off x="6778487" y="2810290"/>
            <a:ext cx="0" cy="93179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5C6C059-D23D-4965-9752-5C63A6B53E9F}"/>
              </a:ext>
            </a:extLst>
          </p:cNvPr>
          <p:cNvCxnSpPr/>
          <p:nvPr/>
        </p:nvCxnSpPr>
        <p:spPr>
          <a:xfrm>
            <a:off x="6778487" y="3727173"/>
            <a:ext cx="939248"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1EBB8EC-622C-4EE4-889A-C4BBCB1A7E6A}"/>
              </a:ext>
            </a:extLst>
          </p:cNvPr>
          <p:cNvCxnSpPr>
            <a:cxnSpLocks/>
          </p:cNvCxnSpPr>
          <p:nvPr/>
        </p:nvCxnSpPr>
        <p:spPr>
          <a:xfrm>
            <a:off x="7712765" y="2966830"/>
            <a:ext cx="0" cy="767798"/>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8BA56FDA-265C-47B4-8AD3-238B5E12267B}"/>
                  </a:ext>
                </a:extLst>
              </p:cNvPr>
              <p:cNvSpPr txBox="1"/>
              <p:nvPr/>
            </p:nvSpPr>
            <p:spPr>
              <a:xfrm>
                <a:off x="1510956" y="4666422"/>
                <a:ext cx="311752"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050" i="1">
                              <a:latin typeface="Cambria Math" panose="02040503050406030204" pitchFamily="18" charset="0"/>
                            </a:rPr>
                          </m:ctrlPr>
                        </m:sSupPr>
                        <m:e>
                          <m:r>
                            <a:rPr lang="en-IN" sz="1050" i="1">
                              <a:latin typeface="Cambria Math" panose="02040503050406030204" pitchFamily="18" charset="0"/>
                            </a:rPr>
                            <m:t>180</m:t>
                          </m:r>
                        </m:e>
                        <m:sup>
                          <m:r>
                            <a:rPr lang="en-IN" sz="1050" i="1">
                              <a:latin typeface="Cambria Math" panose="02040503050406030204" pitchFamily="18" charset="0"/>
                            </a:rPr>
                            <m:t>∘</m:t>
                          </m:r>
                        </m:sup>
                      </m:sSup>
                    </m:oMath>
                  </m:oMathPara>
                </a14:m>
                <a:endParaRPr lang="en-IN" sz="1050" dirty="0"/>
              </a:p>
            </p:txBody>
          </p:sp>
        </mc:Choice>
        <mc:Fallback>
          <p:sp>
            <p:nvSpPr>
              <p:cNvPr id="22" name="TextBox 21">
                <a:extLst>
                  <a:ext uri="{FF2B5EF4-FFF2-40B4-BE49-F238E27FC236}">
                    <a16:creationId xmlns:a16="http://schemas.microsoft.com/office/drawing/2014/main" id="{8BA56FDA-265C-47B4-8AD3-238B5E12267B}"/>
                  </a:ext>
                </a:extLst>
              </p:cNvPr>
              <p:cNvSpPr txBox="1">
                <a:spLocks noRot="1" noChangeAspect="1" noMove="1" noResize="1" noEditPoints="1" noAdjustHandles="1" noChangeArrowheads="1" noChangeShapeType="1" noTextEdit="1"/>
              </p:cNvSpPr>
              <p:nvPr/>
            </p:nvSpPr>
            <p:spPr>
              <a:xfrm>
                <a:off x="1510956" y="4666422"/>
                <a:ext cx="311752" cy="161583"/>
              </a:xfrm>
              <a:prstGeom prst="rect">
                <a:avLst/>
              </a:prstGeom>
              <a:blipFill>
                <a:blip r:embed="rId3"/>
                <a:stretch>
                  <a:fillRect l="-9804" b="-740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CB7C8F04-71CF-4F14-AA16-356629BE4379}"/>
                  </a:ext>
                </a:extLst>
              </p:cNvPr>
              <p:cNvSpPr txBox="1"/>
              <p:nvPr/>
            </p:nvSpPr>
            <p:spPr>
              <a:xfrm>
                <a:off x="2959585" y="4666422"/>
                <a:ext cx="16107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050" i="1">
                              <a:latin typeface="Cambria Math" panose="02040503050406030204" pitchFamily="18" charset="0"/>
                            </a:rPr>
                          </m:ctrlPr>
                        </m:sSupPr>
                        <m:e>
                          <m:r>
                            <a:rPr lang="en-IN" sz="1050" i="1">
                              <a:latin typeface="Cambria Math" panose="02040503050406030204" pitchFamily="18" charset="0"/>
                            </a:rPr>
                            <m:t>0</m:t>
                          </m:r>
                        </m:e>
                        <m:sup>
                          <m:r>
                            <a:rPr lang="en-IN" sz="1050" i="1">
                              <a:latin typeface="Cambria Math" panose="02040503050406030204" pitchFamily="18" charset="0"/>
                            </a:rPr>
                            <m:t>∘</m:t>
                          </m:r>
                        </m:sup>
                      </m:sSup>
                    </m:oMath>
                  </m:oMathPara>
                </a14:m>
                <a:endParaRPr lang="en-IN" sz="1050" dirty="0"/>
              </a:p>
            </p:txBody>
          </p:sp>
        </mc:Choice>
        <mc:Fallback>
          <p:sp>
            <p:nvSpPr>
              <p:cNvPr id="23" name="TextBox 22">
                <a:extLst>
                  <a:ext uri="{FF2B5EF4-FFF2-40B4-BE49-F238E27FC236}">
                    <a16:creationId xmlns:a16="http://schemas.microsoft.com/office/drawing/2014/main" id="{CB7C8F04-71CF-4F14-AA16-356629BE4379}"/>
                  </a:ext>
                </a:extLst>
              </p:cNvPr>
              <p:cNvSpPr txBox="1">
                <a:spLocks noRot="1" noChangeAspect="1" noMove="1" noResize="1" noEditPoints="1" noAdjustHandles="1" noChangeArrowheads="1" noChangeShapeType="1" noTextEdit="1"/>
              </p:cNvSpPr>
              <p:nvPr/>
            </p:nvSpPr>
            <p:spPr>
              <a:xfrm>
                <a:off x="2959585" y="4666422"/>
                <a:ext cx="161070" cy="161583"/>
              </a:xfrm>
              <a:prstGeom prst="rect">
                <a:avLst/>
              </a:prstGeom>
              <a:blipFill>
                <a:blip r:embed="rId4"/>
                <a:stretch>
                  <a:fillRect l="-18519" b="-740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E187570C-4FA5-47FE-B000-7F7953346F81}"/>
                  </a:ext>
                </a:extLst>
              </p:cNvPr>
              <p:cNvSpPr txBox="1"/>
              <p:nvPr/>
            </p:nvSpPr>
            <p:spPr>
              <a:xfrm>
                <a:off x="4749039" y="4666421"/>
                <a:ext cx="16107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050" i="1">
                              <a:latin typeface="Cambria Math" panose="02040503050406030204" pitchFamily="18" charset="0"/>
                            </a:rPr>
                          </m:ctrlPr>
                        </m:sSupPr>
                        <m:e>
                          <m:r>
                            <a:rPr lang="en-IN" sz="1050" i="1">
                              <a:latin typeface="Cambria Math" panose="02040503050406030204" pitchFamily="18" charset="0"/>
                            </a:rPr>
                            <m:t>0</m:t>
                          </m:r>
                        </m:e>
                        <m:sup>
                          <m:r>
                            <a:rPr lang="en-IN" sz="1050" i="1">
                              <a:latin typeface="Cambria Math" panose="02040503050406030204" pitchFamily="18" charset="0"/>
                            </a:rPr>
                            <m:t>∘</m:t>
                          </m:r>
                        </m:sup>
                      </m:sSup>
                    </m:oMath>
                  </m:oMathPara>
                </a14:m>
                <a:endParaRPr lang="en-IN" sz="1050" dirty="0"/>
              </a:p>
            </p:txBody>
          </p:sp>
        </mc:Choice>
        <mc:Fallback>
          <p:sp>
            <p:nvSpPr>
              <p:cNvPr id="24" name="TextBox 23">
                <a:extLst>
                  <a:ext uri="{FF2B5EF4-FFF2-40B4-BE49-F238E27FC236}">
                    <a16:creationId xmlns:a16="http://schemas.microsoft.com/office/drawing/2014/main" id="{E187570C-4FA5-47FE-B000-7F7953346F81}"/>
                  </a:ext>
                </a:extLst>
              </p:cNvPr>
              <p:cNvSpPr txBox="1">
                <a:spLocks noRot="1" noChangeAspect="1" noMove="1" noResize="1" noEditPoints="1" noAdjustHandles="1" noChangeArrowheads="1" noChangeShapeType="1" noTextEdit="1"/>
              </p:cNvSpPr>
              <p:nvPr/>
            </p:nvSpPr>
            <p:spPr>
              <a:xfrm>
                <a:off x="4749039" y="4666421"/>
                <a:ext cx="161070" cy="161583"/>
              </a:xfrm>
              <a:prstGeom prst="rect">
                <a:avLst/>
              </a:prstGeom>
              <a:blipFill>
                <a:blip r:embed="rId5"/>
                <a:stretch>
                  <a:fillRect l="-19231" b="-740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93066579-03B7-4AB3-8D3F-326D29673E37}"/>
                  </a:ext>
                </a:extLst>
              </p:cNvPr>
              <p:cNvSpPr txBox="1"/>
              <p:nvPr/>
            </p:nvSpPr>
            <p:spPr>
              <a:xfrm>
                <a:off x="7265093" y="4666421"/>
                <a:ext cx="16107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1050" i="1">
                              <a:latin typeface="Cambria Math" panose="02040503050406030204" pitchFamily="18" charset="0"/>
                            </a:rPr>
                          </m:ctrlPr>
                        </m:sSupPr>
                        <m:e>
                          <m:r>
                            <a:rPr lang="en-IN" sz="1050" i="1">
                              <a:latin typeface="Cambria Math" panose="02040503050406030204" pitchFamily="18" charset="0"/>
                            </a:rPr>
                            <m:t>0</m:t>
                          </m:r>
                        </m:e>
                        <m:sup>
                          <m:r>
                            <a:rPr lang="en-IN" sz="1050" i="1">
                              <a:latin typeface="Cambria Math" panose="02040503050406030204" pitchFamily="18" charset="0"/>
                            </a:rPr>
                            <m:t>∘</m:t>
                          </m:r>
                        </m:sup>
                      </m:sSup>
                    </m:oMath>
                  </m:oMathPara>
                </a14:m>
                <a:endParaRPr lang="en-IN" sz="1050" dirty="0"/>
              </a:p>
            </p:txBody>
          </p:sp>
        </mc:Choice>
        <mc:Fallback>
          <p:sp>
            <p:nvSpPr>
              <p:cNvPr id="25" name="TextBox 24">
                <a:extLst>
                  <a:ext uri="{FF2B5EF4-FFF2-40B4-BE49-F238E27FC236}">
                    <a16:creationId xmlns:a16="http://schemas.microsoft.com/office/drawing/2014/main" id="{93066579-03B7-4AB3-8D3F-326D29673E37}"/>
                  </a:ext>
                </a:extLst>
              </p:cNvPr>
              <p:cNvSpPr txBox="1">
                <a:spLocks noRot="1" noChangeAspect="1" noMove="1" noResize="1" noEditPoints="1" noAdjustHandles="1" noChangeArrowheads="1" noChangeShapeType="1" noTextEdit="1"/>
              </p:cNvSpPr>
              <p:nvPr/>
            </p:nvSpPr>
            <p:spPr>
              <a:xfrm>
                <a:off x="7265093" y="4666421"/>
                <a:ext cx="161070" cy="161583"/>
              </a:xfrm>
              <a:prstGeom prst="rect">
                <a:avLst/>
              </a:prstGeom>
              <a:blipFill>
                <a:blip r:embed="rId5"/>
                <a:stretch>
                  <a:fillRect l="-19231" b="-740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EBCA72B-1C34-4F60-A28E-29A7E1F06FA8}"/>
                  </a:ext>
                </a:extLst>
              </p:cNvPr>
              <p:cNvSpPr txBox="1"/>
              <p:nvPr/>
            </p:nvSpPr>
            <p:spPr>
              <a:xfrm>
                <a:off x="1116435" y="3246854"/>
                <a:ext cx="184346"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050" i="1">
                          <a:latin typeface="Cambria Math" panose="02040503050406030204" pitchFamily="18" charset="0"/>
                        </a:rPr>
                        <m:t>𝐿</m:t>
                      </m:r>
                      <m:r>
                        <a:rPr lang="en-IN" sz="1050" i="1">
                          <a:latin typeface="Cambria Math" panose="02040503050406030204" pitchFamily="18" charset="0"/>
                        </a:rPr>
                        <m:t>1</m:t>
                      </m:r>
                    </m:oMath>
                  </m:oMathPara>
                </a14:m>
                <a:endParaRPr lang="en-IN" sz="1050" dirty="0"/>
              </a:p>
            </p:txBody>
          </p:sp>
        </mc:Choice>
        <mc:Fallback>
          <p:sp>
            <p:nvSpPr>
              <p:cNvPr id="26" name="TextBox 25">
                <a:extLst>
                  <a:ext uri="{FF2B5EF4-FFF2-40B4-BE49-F238E27FC236}">
                    <a16:creationId xmlns:a16="http://schemas.microsoft.com/office/drawing/2014/main" id="{DEBCA72B-1C34-4F60-A28E-29A7E1F06FA8}"/>
                  </a:ext>
                </a:extLst>
              </p:cNvPr>
              <p:cNvSpPr txBox="1">
                <a:spLocks noRot="1" noChangeAspect="1" noMove="1" noResize="1" noEditPoints="1" noAdjustHandles="1" noChangeArrowheads="1" noChangeShapeType="1" noTextEdit="1"/>
              </p:cNvSpPr>
              <p:nvPr/>
            </p:nvSpPr>
            <p:spPr>
              <a:xfrm>
                <a:off x="1116435" y="3246854"/>
                <a:ext cx="184346" cy="161583"/>
              </a:xfrm>
              <a:prstGeom prst="rect">
                <a:avLst/>
              </a:prstGeom>
              <a:blipFill>
                <a:blip r:embed="rId6"/>
                <a:stretch>
                  <a:fillRect l="-16667" r="-16667" b="-1153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0CD3085A-8E8B-44DF-8975-99EC48856550}"/>
                  </a:ext>
                </a:extLst>
              </p:cNvPr>
              <p:cNvSpPr txBox="1"/>
              <p:nvPr/>
            </p:nvSpPr>
            <p:spPr>
              <a:xfrm>
                <a:off x="1719288" y="3764446"/>
                <a:ext cx="184346"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050" i="1">
                          <a:latin typeface="Cambria Math" panose="02040503050406030204" pitchFamily="18" charset="0"/>
                        </a:rPr>
                        <m:t>𝐿</m:t>
                      </m:r>
                      <m:r>
                        <a:rPr lang="en-IN" sz="1050" i="1">
                          <a:latin typeface="Cambria Math" panose="02040503050406030204" pitchFamily="18" charset="0"/>
                        </a:rPr>
                        <m:t>2</m:t>
                      </m:r>
                    </m:oMath>
                  </m:oMathPara>
                </a14:m>
                <a:endParaRPr lang="en-IN" sz="1050" dirty="0"/>
              </a:p>
            </p:txBody>
          </p:sp>
        </mc:Choice>
        <mc:Fallback>
          <p:sp>
            <p:nvSpPr>
              <p:cNvPr id="27" name="TextBox 26">
                <a:extLst>
                  <a:ext uri="{FF2B5EF4-FFF2-40B4-BE49-F238E27FC236}">
                    <a16:creationId xmlns:a16="http://schemas.microsoft.com/office/drawing/2014/main" id="{0CD3085A-8E8B-44DF-8975-99EC48856550}"/>
                  </a:ext>
                </a:extLst>
              </p:cNvPr>
              <p:cNvSpPr txBox="1">
                <a:spLocks noRot="1" noChangeAspect="1" noMove="1" noResize="1" noEditPoints="1" noAdjustHandles="1" noChangeArrowheads="1" noChangeShapeType="1" noTextEdit="1"/>
              </p:cNvSpPr>
              <p:nvPr/>
            </p:nvSpPr>
            <p:spPr>
              <a:xfrm>
                <a:off x="1719288" y="3764446"/>
                <a:ext cx="184346" cy="161583"/>
              </a:xfrm>
              <a:prstGeom prst="rect">
                <a:avLst/>
              </a:prstGeom>
              <a:blipFill>
                <a:blip r:embed="rId7"/>
                <a:stretch>
                  <a:fillRect l="-16667" r="-16667" b="-1153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FCA4776F-87F5-479B-9475-6A93C09EB1CD}"/>
                  </a:ext>
                </a:extLst>
              </p:cNvPr>
              <p:cNvSpPr txBox="1"/>
              <p:nvPr/>
            </p:nvSpPr>
            <p:spPr>
              <a:xfrm>
                <a:off x="1105455" y="3947078"/>
                <a:ext cx="184346"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050" i="1">
                          <a:latin typeface="Cambria Math" panose="02040503050406030204" pitchFamily="18" charset="0"/>
                        </a:rPr>
                        <m:t>𝐿</m:t>
                      </m:r>
                      <m:r>
                        <a:rPr lang="en-IN" sz="1050" i="1">
                          <a:latin typeface="Cambria Math" panose="02040503050406030204" pitchFamily="18" charset="0"/>
                        </a:rPr>
                        <m:t>3</m:t>
                      </m:r>
                    </m:oMath>
                  </m:oMathPara>
                </a14:m>
                <a:endParaRPr lang="en-IN" sz="1050" dirty="0"/>
              </a:p>
            </p:txBody>
          </p:sp>
        </mc:Choice>
        <mc:Fallback>
          <p:sp>
            <p:nvSpPr>
              <p:cNvPr id="28" name="TextBox 27">
                <a:extLst>
                  <a:ext uri="{FF2B5EF4-FFF2-40B4-BE49-F238E27FC236}">
                    <a16:creationId xmlns:a16="http://schemas.microsoft.com/office/drawing/2014/main" id="{FCA4776F-87F5-479B-9475-6A93C09EB1CD}"/>
                  </a:ext>
                </a:extLst>
              </p:cNvPr>
              <p:cNvSpPr txBox="1">
                <a:spLocks noRot="1" noChangeAspect="1" noMove="1" noResize="1" noEditPoints="1" noAdjustHandles="1" noChangeArrowheads="1" noChangeShapeType="1" noTextEdit="1"/>
              </p:cNvSpPr>
              <p:nvPr/>
            </p:nvSpPr>
            <p:spPr>
              <a:xfrm>
                <a:off x="1105455" y="3947078"/>
                <a:ext cx="184346" cy="161583"/>
              </a:xfrm>
              <a:prstGeom prst="rect">
                <a:avLst/>
              </a:prstGeom>
              <a:blipFill>
                <a:blip r:embed="rId8"/>
                <a:stretch>
                  <a:fillRect l="-16129" r="-12903" b="-740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3C08363B-AED4-4A7F-8049-466D19F4F31D}"/>
                  </a:ext>
                </a:extLst>
              </p:cNvPr>
              <p:cNvSpPr txBox="1"/>
              <p:nvPr/>
            </p:nvSpPr>
            <p:spPr>
              <a:xfrm>
                <a:off x="2565831" y="2830815"/>
                <a:ext cx="184346"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050" i="1">
                          <a:latin typeface="Cambria Math" panose="02040503050406030204" pitchFamily="18" charset="0"/>
                        </a:rPr>
                        <m:t>𝐿</m:t>
                      </m:r>
                      <m:r>
                        <a:rPr lang="en-IN" sz="1050" i="1">
                          <a:latin typeface="Cambria Math" panose="02040503050406030204" pitchFamily="18" charset="0"/>
                        </a:rPr>
                        <m:t>1</m:t>
                      </m:r>
                    </m:oMath>
                  </m:oMathPara>
                </a14:m>
                <a:endParaRPr lang="en-IN" sz="1050" dirty="0"/>
              </a:p>
            </p:txBody>
          </p:sp>
        </mc:Choice>
        <mc:Fallback>
          <p:sp>
            <p:nvSpPr>
              <p:cNvPr id="29" name="TextBox 28">
                <a:extLst>
                  <a:ext uri="{FF2B5EF4-FFF2-40B4-BE49-F238E27FC236}">
                    <a16:creationId xmlns:a16="http://schemas.microsoft.com/office/drawing/2014/main" id="{3C08363B-AED4-4A7F-8049-466D19F4F31D}"/>
                  </a:ext>
                </a:extLst>
              </p:cNvPr>
              <p:cNvSpPr txBox="1">
                <a:spLocks noRot="1" noChangeAspect="1" noMove="1" noResize="1" noEditPoints="1" noAdjustHandles="1" noChangeArrowheads="1" noChangeShapeType="1" noTextEdit="1"/>
              </p:cNvSpPr>
              <p:nvPr/>
            </p:nvSpPr>
            <p:spPr>
              <a:xfrm>
                <a:off x="2565831" y="2830815"/>
                <a:ext cx="184346" cy="161583"/>
              </a:xfrm>
              <a:prstGeom prst="rect">
                <a:avLst/>
              </a:prstGeom>
              <a:blipFill>
                <a:blip r:embed="rId6"/>
                <a:stretch>
                  <a:fillRect l="-16667" r="-16667" b="-740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475C2762-D42A-4014-8933-427CDB088DB4}"/>
                  </a:ext>
                </a:extLst>
              </p:cNvPr>
              <p:cNvSpPr txBox="1"/>
              <p:nvPr/>
            </p:nvSpPr>
            <p:spPr>
              <a:xfrm>
                <a:off x="3114199" y="3764446"/>
                <a:ext cx="184346"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050" i="1">
                          <a:latin typeface="Cambria Math" panose="02040503050406030204" pitchFamily="18" charset="0"/>
                        </a:rPr>
                        <m:t>𝐿</m:t>
                      </m:r>
                      <m:r>
                        <a:rPr lang="en-IN" sz="1050" i="1">
                          <a:latin typeface="Cambria Math" panose="02040503050406030204" pitchFamily="18" charset="0"/>
                        </a:rPr>
                        <m:t>2</m:t>
                      </m:r>
                    </m:oMath>
                  </m:oMathPara>
                </a14:m>
                <a:endParaRPr lang="en-IN" sz="1050" dirty="0"/>
              </a:p>
            </p:txBody>
          </p:sp>
        </mc:Choice>
        <mc:Fallback>
          <p:sp>
            <p:nvSpPr>
              <p:cNvPr id="30" name="TextBox 29">
                <a:extLst>
                  <a:ext uri="{FF2B5EF4-FFF2-40B4-BE49-F238E27FC236}">
                    <a16:creationId xmlns:a16="http://schemas.microsoft.com/office/drawing/2014/main" id="{475C2762-D42A-4014-8933-427CDB088DB4}"/>
                  </a:ext>
                </a:extLst>
              </p:cNvPr>
              <p:cNvSpPr txBox="1">
                <a:spLocks noRot="1" noChangeAspect="1" noMove="1" noResize="1" noEditPoints="1" noAdjustHandles="1" noChangeArrowheads="1" noChangeShapeType="1" noTextEdit="1"/>
              </p:cNvSpPr>
              <p:nvPr/>
            </p:nvSpPr>
            <p:spPr>
              <a:xfrm>
                <a:off x="3114199" y="3764446"/>
                <a:ext cx="184346" cy="161583"/>
              </a:xfrm>
              <a:prstGeom prst="rect">
                <a:avLst/>
              </a:prstGeom>
              <a:blipFill>
                <a:blip r:embed="rId7"/>
                <a:stretch>
                  <a:fillRect l="-16667" r="-16667" b="-1153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2B94DB82-0467-4079-BDBD-7C4799A299E2}"/>
                  </a:ext>
                </a:extLst>
              </p:cNvPr>
              <p:cNvSpPr txBox="1"/>
              <p:nvPr/>
            </p:nvSpPr>
            <p:spPr>
              <a:xfrm>
                <a:off x="2537730" y="3350728"/>
                <a:ext cx="184346"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050" i="1">
                          <a:latin typeface="Cambria Math" panose="02040503050406030204" pitchFamily="18" charset="0"/>
                        </a:rPr>
                        <m:t>𝐿</m:t>
                      </m:r>
                      <m:r>
                        <a:rPr lang="en-IN" sz="1050" i="1">
                          <a:latin typeface="Cambria Math" panose="02040503050406030204" pitchFamily="18" charset="0"/>
                        </a:rPr>
                        <m:t>3</m:t>
                      </m:r>
                    </m:oMath>
                  </m:oMathPara>
                </a14:m>
                <a:endParaRPr lang="en-IN" sz="1050" dirty="0"/>
              </a:p>
            </p:txBody>
          </p:sp>
        </mc:Choice>
        <mc:Fallback>
          <p:sp>
            <p:nvSpPr>
              <p:cNvPr id="31" name="TextBox 30">
                <a:extLst>
                  <a:ext uri="{FF2B5EF4-FFF2-40B4-BE49-F238E27FC236}">
                    <a16:creationId xmlns:a16="http://schemas.microsoft.com/office/drawing/2014/main" id="{2B94DB82-0467-4079-BDBD-7C4799A299E2}"/>
                  </a:ext>
                </a:extLst>
              </p:cNvPr>
              <p:cNvSpPr txBox="1">
                <a:spLocks noRot="1" noChangeAspect="1" noMove="1" noResize="1" noEditPoints="1" noAdjustHandles="1" noChangeArrowheads="1" noChangeShapeType="1" noTextEdit="1"/>
              </p:cNvSpPr>
              <p:nvPr/>
            </p:nvSpPr>
            <p:spPr>
              <a:xfrm>
                <a:off x="2537730" y="3350728"/>
                <a:ext cx="184346" cy="161583"/>
              </a:xfrm>
              <a:prstGeom prst="rect">
                <a:avLst/>
              </a:prstGeom>
              <a:blipFill>
                <a:blip r:embed="rId9"/>
                <a:stretch>
                  <a:fillRect l="-16129" r="-12903" b="-1153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BD81AED5-D4AC-4EE2-B71F-9675CE13F55F}"/>
                  </a:ext>
                </a:extLst>
              </p:cNvPr>
              <p:cNvSpPr txBox="1"/>
              <p:nvPr/>
            </p:nvSpPr>
            <p:spPr>
              <a:xfrm>
                <a:off x="4188576" y="3221737"/>
                <a:ext cx="184346"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050" i="1">
                          <a:latin typeface="Cambria Math" panose="02040503050406030204" pitchFamily="18" charset="0"/>
                        </a:rPr>
                        <m:t>𝐿</m:t>
                      </m:r>
                      <m:r>
                        <a:rPr lang="en-IN" sz="1050" i="1">
                          <a:latin typeface="Cambria Math" panose="02040503050406030204" pitchFamily="18" charset="0"/>
                        </a:rPr>
                        <m:t>1</m:t>
                      </m:r>
                    </m:oMath>
                  </m:oMathPara>
                </a14:m>
                <a:endParaRPr lang="en-IN" sz="1050" dirty="0"/>
              </a:p>
            </p:txBody>
          </p:sp>
        </mc:Choice>
        <mc:Fallback>
          <p:sp>
            <p:nvSpPr>
              <p:cNvPr id="32" name="TextBox 31">
                <a:extLst>
                  <a:ext uri="{FF2B5EF4-FFF2-40B4-BE49-F238E27FC236}">
                    <a16:creationId xmlns:a16="http://schemas.microsoft.com/office/drawing/2014/main" id="{BD81AED5-D4AC-4EE2-B71F-9675CE13F55F}"/>
                  </a:ext>
                </a:extLst>
              </p:cNvPr>
              <p:cNvSpPr txBox="1">
                <a:spLocks noRot="1" noChangeAspect="1" noMove="1" noResize="1" noEditPoints="1" noAdjustHandles="1" noChangeArrowheads="1" noChangeShapeType="1" noTextEdit="1"/>
              </p:cNvSpPr>
              <p:nvPr/>
            </p:nvSpPr>
            <p:spPr>
              <a:xfrm>
                <a:off x="4188576" y="3221737"/>
                <a:ext cx="184346" cy="161583"/>
              </a:xfrm>
              <a:prstGeom prst="rect">
                <a:avLst/>
              </a:prstGeom>
              <a:blipFill>
                <a:blip r:embed="rId10"/>
                <a:stretch>
                  <a:fillRect l="-16667" r="-16667" b="-7692"/>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992F2AE9-3274-450A-9C8F-AE6049261D71}"/>
                  </a:ext>
                </a:extLst>
              </p:cNvPr>
              <p:cNvSpPr txBox="1"/>
              <p:nvPr/>
            </p:nvSpPr>
            <p:spPr>
              <a:xfrm>
                <a:off x="4813791" y="3739329"/>
                <a:ext cx="184346"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050" i="1">
                          <a:latin typeface="Cambria Math" panose="02040503050406030204" pitchFamily="18" charset="0"/>
                        </a:rPr>
                        <m:t>𝐿</m:t>
                      </m:r>
                      <m:r>
                        <a:rPr lang="en-IN" sz="1050" i="1">
                          <a:latin typeface="Cambria Math" panose="02040503050406030204" pitchFamily="18" charset="0"/>
                        </a:rPr>
                        <m:t>2</m:t>
                      </m:r>
                    </m:oMath>
                  </m:oMathPara>
                </a14:m>
                <a:endParaRPr lang="en-IN" sz="1050" dirty="0"/>
              </a:p>
            </p:txBody>
          </p:sp>
        </mc:Choice>
        <mc:Fallback>
          <p:sp>
            <p:nvSpPr>
              <p:cNvPr id="33" name="TextBox 32">
                <a:extLst>
                  <a:ext uri="{FF2B5EF4-FFF2-40B4-BE49-F238E27FC236}">
                    <a16:creationId xmlns:a16="http://schemas.microsoft.com/office/drawing/2014/main" id="{992F2AE9-3274-450A-9C8F-AE6049261D71}"/>
                  </a:ext>
                </a:extLst>
              </p:cNvPr>
              <p:cNvSpPr txBox="1">
                <a:spLocks noRot="1" noChangeAspect="1" noMove="1" noResize="1" noEditPoints="1" noAdjustHandles="1" noChangeArrowheads="1" noChangeShapeType="1" noTextEdit="1"/>
              </p:cNvSpPr>
              <p:nvPr/>
            </p:nvSpPr>
            <p:spPr>
              <a:xfrm>
                <a:off x="4813791" y="3739329"/>
                <a:ext cx="184346" cy="161583"/>
              </a:xfrm>
              <a:prstGeom prst="rect">
                <a:avLst/>
              </a:prstGeom>
              <a:blipFill>
                <a:blip r:embed="rId7"/>
                <a:stretch>
                  <a:fillRect l="-16667" r="-16667" b="-740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4330C01B-89D1-46C1-A8B7-AFDCD9D12BB7}"/>
                  </a:ext>
                </a:extLst>
              </p:cNvPr>
              <p:cNvSpPr txBox="1"/>
              <p:nvPr/>
            </p:nvSpPr>
            <p:spPr>
              <a:xfrm>
                <a:off x="5122672" y="4091951"/>
                <a:ext cx="184346"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050" i="1">
                          <a:latin typeface="Cambria Math" panose="02040503050406030204" pitchFamily="18" charset="0"/>
                        </a:rPr>
                        <m:t>𝐿</m:t>
                      </m:r>
                      <m:r>
                        <a:rPr lang="en-IN" sz="1050" i="1">
                          <a:latin typeface="Cambria Math" panose="02040503050406030204" pitchFamily="18" charset="0"/>
                        </a:rPr>
                        <m:t>3</m:t>
                      </m:r>
                    </m:oMath>
                  </m:oMathPara>
                </a14:m>
                <a:endParaRPr lang="en-IN" sz="1050" dirty="0"/>
              </a:p>
            </p:txBody>
          </p:sp>
        </mc:Choice>
        <mc:Fallback>
          <p:sp>
            <p:nvSpPr>
              <p:cNvPr id="34" name="TextBox 33">
                <a:extLst>
                  <a:ext uri="{FF2B5EF4-FFF2-40B4-BE49-F238E27FC236}">
                    <a16:creationId xmlns:a16="http://schemas.microsoft.com/office/drawing/2014/main" id="{4330C01B-89D1-46C1-A8B7-AFDCD9D12BB7}"/>
                  </a:ext>
                </a:extLst>
              </p:cNvPr>
              <p:cNvSpPr txBox="1">
                <a:spLocks noRot="1" noChangeAspect="1" noMove="1" noResize="1" noEditPoints="1" noAdjustHandles="1" noChangeArrowheads="1" noChangeShapeType="1" noTextEdit="1"/>
              </p:cNvSpPr>
              <p:nvPr/>
            </p:nvSpPr>
            <p:spPr>
              <a:xfrm>
                <a:off x="5122672" y="4091951"/>
                <a:ext cx="184346" cy="161583"/>
              </a:xfrm>
              <a:prstGeom prst="rect">
                <a:avLst/>
              </a:prstGeom>
              <a:blipFill>
                <a:blip r:embed="rId9"/>
                <a:stretch>
                  <a:fillRect l="-16129" r="-12903" b="-740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BBEEA23F-37D1-4C0F-BD2C-376708E8193B}"/>
                  </a:ext>
                </a:extLst>
              </p:cNvPr>
              <p:cNvSpPr txBox="1"/>
              <p:nvPr/>
            </p:nvSpPr>
            <p:spPr>
              <a:xfrm>
                <a:off x="6547493" y="3221737"/>
                <a:ext cx="184346"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050" i="1">
                          <a:latin typeface="Cambria Math" panose="02040503050406030204" pitchFamily="18" charset="0"/>
                        </a:rPr>
                        <m:t>𝐿</m:t>
                      </m:r>
                      <m:r>
                        <a:rPr lang="en-IN" sz="1050" i="1">
                          <a:latin typeface="Cambria Math" panose="02040503050406030204" pitchFamily="18" charset="0"/>
                        </a:rPr>
                        <m:t>1</m:t>
                      </m:r>
                    </m:oMath>
                  </m:oMathPara>
                </a14:m>
                <a:endParaRPr lang="en-IN" sz="1050" dirty="0"/>
              </a:p>
            </p:txBody>
          </p:sp>
        </mc:Choice>
        <mc:Fallback>
          <p:sp>
            <p:nvSpPr>
              <p:cNvPr id="35" name="TextBox 34">
                <a:extLst>
                  <a:ext uri="{FF2B5EF4-FFF2-40B4-BE49-F238E27FC236}">
                    <a16:creationId xmlns:a16="http://schemas.microsoft.com/office/drawing/2014/main" id="{BBEEA23F-37D1-4C0F-BD2C-376708E8193B}"/>
                  </a:ext>
                </a:extLst>
              </p:cNvPr>
              <p:cNvSpPr txBox="1">
                <a:spLocks noRot="1" noChangeAspect="1" noMove="1" noResize="1" noEditPoints="1" noAdjustHandles="1" noChangeArrowheads="1" noChangeShapeType="1" noTextEdit="1"/>
              </p:cNvSpPr>
              <p:nvPr/>
            </p:nvSpPr>
            <p:spPr>
              <a:xfrm>
                <a:off x="6547493" y="3221737"/>
                <a:ext cx="184346" cy="161583"/>
              </a:xfrm>
              <a:prstGeom prst="rect">
                <a:avLst/>
              </a:prstGeom>
              <a:blipFill>
                <a:blip r:embed="rId10"/>
                <a:stretch>
                  <a:fillRect l="-16667" r="-16667" b="-7692"/>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8ECE8A6C-31B2-4A20-A291-D91BFF5FC040}"/>
                  </a:ext>
                </a:extLst>
              </p:cNvPr>
              <p:cNvSpPr txBox="1"/>
              <p:nvPr/>
            </p:nvSpPr>
            <p:spPr>
              <a:xfrm>
                <a:off x="7150346" y="3739329"/>
                <a:ext cx="184346"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050" i="1">
                          <a:latin typeface="Cambria Math" panose="02040503050406030204" pitchFamily="18" charset="0"/>
                        </a:rPr>
                        <m:t>𝐿</m:t>
                      </m:r>
                      <m:r>
                        <a:rPr lang="en-IN" sz="1050" i="1">
                          <a:latin typeface="Cambria Math" panose="02040503050406030204" pitchFamily="18" charset="0"/>
                        </a:rPr>
                        <m:t>2</m:t>
                      </m:r>
                    </m:oMath>
                  </m:oMathPara>
                </a14:m>
                <a:endParaRPr lang="en-IN" sz="1050" dirty="0"/>
              </a:p>
            </p:txBody>
          </p:sp>
        </mc:Choice>
        <mc:Fallback>
          <p:sp>
            <p:nvSpPr>
              <p:cNvPr id="36" name="TextBox 35">
                <a:extLst>
                  <a:ext uri="{FF2B5EF4-FFF2-40B4-BE49-F238E27FC236}">
                    <a16:creationId xmlns:a16="http://schemas.microsoft.com/office/drawing/2014/main" id="{8ECE8A6C-31B2-4A20-A291-D91BFF5FC040}"/>
                  </a:ext>
                </a:extLst>
              </p:cNvPr>
              <p:cNvSpPr txBox="1">
                <a:spLocks noRot="1" noChangeAspect="1" noMove="1" noResize="1" noEditPoints="1" noAdjustHandles="1" noChangeArrowheads="1" noChangeShapeType="1" noTextEdit="1"/>
              </p:cNvSpPr>
              <p:nvPr/>
            </p:nvSpPr>
            <p:spPr>
              <a:xfrm>
                <a:off x="7150346" y="3739329"/>
                <a:ext cx="184346" cy="161583"/>
              </a:xfrm>
              <a:prstGeom prst="rect">
                <a:avLst/>
              </a:prstGeom>
              <a:blipFill>
                <a:blip r:embed="rId7"/>
                <a:stretch>
                  <a:fillRect l="-16667" r="-16667" b="-740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A666E3BE-A436-4AC0-84D3-22A64E863E52}"/>
                  </a:ext>
                </a:extLst>
              </p:cNvPr>
              <p:cNvSpPr txBox="1"/>
              <p:nvPr/>
            </p:nvSpPr>
            <p:spPr>
              <a:xfrm>
                <a:off x="7766391" y="3246854"/>
                <a:ext cx="184346"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1050" i="1">
                          <a:latin typeface="Cambria Math" panose="02040503050406030204" pitchFamily="18" charset="0"/>
                        </a:rPr>
                        <m:t>𝐿</m:t>
                      </m:r>
                      <m:r>
                        <a:rPr lang="en-IN" sz="1050" i="1">
                          <a:latin typeface="Cambria Math" panose="02040503050406030204" pitchFamily="18" charset="0"/>
                        </a:rPr>
                        <m:t>3</m:t>
                      </m:r>
                    </m:oMath>
                  </m:oMathPara>
                </a14:m>
                <a:endParaRPr lang="en-IN" sz="1050" dirty="0"/>
              </a:p>
            </p:txBody>
          </p:sp>
        </mc:Choice>
        <mc:Fallback>
          <p:sp>
            <p:nvSpPr>
              <p:cNvPr id="37" name="TextBox 36">
                <a:extLst>
                  <a:ext uri="{FF2B5EF4-FFF2-40B4-BE49-F238E27FC236}">
                    <a16:creationId xmlns:a16="http://schemas.microsoft.com/office/drawing/2014/main" id="{A666E3BE-A436-4AC0-84D3-22A64E863E52}"/>
                  </a:ext>
                </a:extLst>
              </p:cNvPr>
              <p:cNvSpPr txBox="1">
                <a:spLocks noRot="1" noChangeAspect="1" noMove="1" noResize="1" noEditPoints="1" noAdjustHandles="1" noChangeArrowheads="1" noChangeShapeType="1" noTextEdit="1"/>
              </p:cNvSpPr>
              <p:nvPr/>
            </p:nvSpPr>
            <p:spPr>
              <a:xfrm>
                <a:off x="7766391" y="3246854"/>
                <a:ext cx="184346" cy="161583"/>
              </a:xfrm>
              <a:prstGeom prst="rect">
                <a:avLst/>
              </a:prstGeom>
              <a:blipFill>
                <a:blip r:embed="rId9"/>
                <a:stretch>
                  <a:fillRect l="-16667" r="-16667" b="-11538"/>
                </a:stretch>
              </a:blipFill>
            </p:spPr>
            <p:txBody>
              <a:bodyPr/>
              <a:lstStyle/>
              <a:p>
                <a:r>
                  <a:rPr lang="en-IN">
                    <a:noFill/>
                  </a:rPr>
                  <a:t> </a:t>
                </a:r>
              </a:p>
            </p:txBody>
          </p:sp>
        </mc:Fallback>
      </mc:AlternateContent>
      <p:sp>
        <p:nvSpPr>
          <p:cNvPr id="2" name="Slide Number Placeholder 1"/>
          <p:cNvSpPr>
            <a:spLocks noGrp="1"/>
          </p:cNvSpPr>
          <p:nvPr>
            <p:ph type="sldNum" sz="quarter" idx="12"/>
          </p:nvPr>
        </p:nvSpPr>
        <p:spPr/>
        <p:txBody>
          <a:bodyPr/>
          <a:lstStyle/>
          <a:p>
            <a:fld id="{2C7DD252-A74E-4E8E-A6B4-FCD6DE8F900F}" type="slidenum">
              <a:rPr lang="en-IN" smtClean="0"/>
              <a:t>81</a:t>
            </a:fld>
            <a:endParaRPr lang="en-IN"/>
          </a:p>
        </p:txBody>
      </p:sp>
    </p:spTree>
    <p:extLst>
      <p:ext uri="{BB962C8B-B14F-4D97-AF65-F5344CB8AC3E}">
        <p14:creationId xmlns:p14="http://schemas.microsoft.com/office/powerpoint/2010/main" val="149185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4459A4-7B49-4861-B72E-E06354362B81}"/>
              </a:ext>
            </a:extLst>
          </p:cNvPr>
          <p:cNvSpPr txBox="1"/>
          <p:nvPr/>
        </p:nvSpPr>
        <p:spPr>
          <a:xfrm>
            <a:off x="2920663" y="40270"/>
            <a:ext cx="4334902" cy="523220"/>
          </a:xfrm>
          <a:prstGeom prst="rect">
            <a:avLst/>
          </a:prstGeom>
          <a:noFill/>
        </p:spPr>
        <p:txBody>
          <a:bodyPr wrap="square">
            <a:spAutoFit/>
          </a:bodyPr>
          <a:lstStyle/>
          <a:p>
            <a:r>
              <a:rPr lang="en-IN" sz="2800" dirty="0">
                <a:solidFill>
                  <a:srgbClr val="002060"/>
                </a:solidFill>
              </a:rPr>
              <a:t>Assessing </a:t>
            </a:r>
            <a:r>
              <a:rPr lang="en-IN" sz="2800" dirty="0">
                <a:solidFill>
                  <a:srgbClr val="002060"/>
                </a:solidFill>
              </a:rPr>
              <a:t>Answer</a:t>
            </a:r>
            <a:endParaRPr lang="en-IN" sz="2800" dirty="0">
              <a:solidFill>
                <a:srgbClr val="002060"/>
              </a:solidFill>
            </a:endParaRPr>
          </a:p>
        </p:txBody>
      </p:sp>
      <p:pic>
        <p:nvPicPr>
          <p:cNvPr id="6" name="Picture 5">
            <a:extLst>
              <a:ext uri="{FF2B5EF4-FFF2-40B4-BE49-F238E27FC236}">
                <a16:creationId xmlns:a16="http://schemas.microsoft.com/office/drawing/2014/main" id="{18A41C29-1462-40C1-ABF5-FBDDF5AB50CB}"/>
              </a:ext>
            </a:extLst>
          </p:cNvPr>
          <p:cNvPicPr>
            <a:picLocks noChangeAspect="1"/>
          </p:cNvPicPr>
          <p:nvPr/>
        </p:nvPicPr>
        <p:blipFill>
          <a:blip r:embed="rId2"/>
          <a:stretch>
            <a:fillRect/>
          </a:stretch>
        </p:blipFill>
        <p:spPr>
          <a:xfrm>
            <a:off x="1375010" y="608591"/>
            <a:ext cx="6785954" cy="742350"/>
          </a:xfrm>
          <a:prstGeom prst="rect">
            <a:avLst/>
          </a:prstGeom>
        </p:spPr>
      </p:pic>
      <p:pic>
        <p:nvPicPr>
          <p:cNvPr id="8" name="Picture 7">
            <a:extLst>
              <a:ext uri="{FF2B5EF4-FFF2-40B4-BE49-F238E27FC236}">
                <a16:creationId xmlns:a16="http://schemas.microsoft.com/office/drawing/2014/main" id="{5994FD87-8F80-4AAC-9836-CAA4014295D9}"/>
              </a:ext>
            </a:extLst>
          </p:cNvPr>
          <p:cNvPicPr>
            <a:picLocks noChangeAspect="1"/>
          </p:cNvPicPr>
          <p:nvPr/>
        </p:nvPicPr>
        <p:blipFill>
          <a:blip r:embed="rId3"/>
          <a:stretch>
            <a:fillRect/>
          </a:stretch>
        </p:blipFill>
        <p:spPr>
          <a:xfrm>
            <a:off x="2106102" y="1416827"/>
            <a:ext cx="5029161" cy="2914149"/>
          </a:xfrm>
          <a:prstGeom prst="rect">
            <a:avLst/>
          </a:prstGeom>
        </p:spPr>
      </p:pic>
      <p:sp>
        <p:nvSpPr>
          <p:cNvPr id="9" name="Rectangle 8">
            <a:extLst>
              <a:ext uri="{FF2B5EF4-FFF2-40B4-BE49-F238E27FC236}">
                <a16:creationId xmlns:a16="http://schemas.microsoft.com/office/drawing/2014/main" id="{01DA9280-05EB-413E-AC31-E2B84AAF0FA2}"/>
              </a:ext>
            </a:extLst>
          </p:cNvPr>
          <p:cNvSpPr/>
          <p:nvPr/>
        </p:nvSpPr>
        <p:spPr>
          <a:xfrm>
            <a:off x="2609022" y="2415208"/>
            <a:ext cx="4428876" cy="633620"/>
          </a:xfrm>
          <a:prstGeom prst="rect">
            <a:avLst/>
          </a:prstGeom>
          <a:solidFill>
            <a:srgbClr val="FF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pic>
        <p:nvPicPr>
          <p:cNvPr id="11" name="Picture 10">
            <a:extLst>
              <a:ext uri="{FF2B5EF4-FFF2-40B4-BE49-F238E27FC236}">
                <a16:creationId xmlns:a16="http://schemas.microsoft.com/office/drawing/2014/main" id="{1208DD16-0941-4BCA-9C7D-D0C8BE2567F7}"/>
              </a:ext>
            </a:extLst>
          </p:cNvPr>
          <p:cNvPicPr>
            <a:picLocks noChangeAspect="1"/>
          </p:cNvPicPr>
          <p:nvPr/>
        </p:nvPicPr>
        <p:blipFill>
          <a:blip r:embed="rId4"/>
          <a:stretch>
            <a:fillRect/>
          </a:stretch>
        </p:blipFill>
        <p:spPr>
          <a:xfrm>
            <a:off x="2957372" y="4426681"/>
            <a:ext cx="3229255" cy="582980"/>
          </a:xfrm>
          <a:prstGeom prst="rect">
            <a:avLst/>
          </a:prstGeom>
        </p:spPr>
      </p:pic>
      <p:sp>
        <p:nvSpPr>
          <p:cNvPr id="12" name="TextBox 11">
            <a:extLst>
              <a:ext uri="{FF2B5EF4-FFF2-40B4-BE49-F238E27FC236}">
                <a16:creationId xmlns:a16="http://schemas.microsoft.com/office/drawing/2014/main" id="{46D75985-97F9-4917-98C5-30F86224FEE7}"/>
              </a:ext>
            </a:extLst>
          </p:cNvPr>
          <p:cNvSpPr txBox="1"/>
          <p:nvPr/>
        </p:nvSpPr>
        <p:spPr>
          <a:xfrm rot="20306723">
            <a:off x="1100504" y="2304978"/>
            <a:ext cx="6708888" cy="854080"/>
          </a:xfrm>
          <a:prstGeom prst="rect">
            <a:avLst/>
          </a:prstGeom>
          <a:noFill/>
        </p:spPr>
        <p:txBody>
          <a:bodyPr wrap="none" rtlCol="0">
            <a:spAutoFit/>
          </a:bodyPr>
          <a:lstStyle/>
          <a:p>
            <a:r>
              <a:rPr lang="en-IN" sz="4950" dirty="0">
                <a:solidFill>
                  <a:srgbClr val="FF0000"/>
                </a:solidFill>
              </a:rPr>
              <a:t>AI Systems Hallucinate</a:t>
            </a:r>
          </a:p>
        </p:txBody>
      </p:sp>
      <p:sp>
        <p:nvSpPr>
          <p:cNvPr id="2" name="Slide Number Placeholder 1"/>
          <p:cNvSpPr>
            <a:spLocks noGrp="1"/>
          </p:cNvSpPr>
          <p:nvPr>
            <p:ph type="sldNum" sz="quarter" idx="12"/>
          </p:nvPr>
        </p:nvSpPr>
        <p:spPr/>
        <p:txBody>
          <a:bodyPr/>
          <a:lstStyle/>
          <a:p>
            <a:fld id="{2C7DD252-A74E-4E8E-A6B4-FCD6DE8F900F}" type="slidenum">
              <a:rPr lang="en-IN" smtClean="0"/>
              <a:t>82</a:t>
            </a:fld>
            <a:endParaRPr lang="en-IN"/>
          </a:p>
        </p:txBody>
      </p:sp>
    </p:spTree>
    <p:extLst>
      <p:ext uri="{BB962C8B-B14F-4D97-AF65-F5344CB8AC3E}">
        <p14:creationId xmlns:p14="http://schemas.microsoft.com/office/powerpoint/2010/main" val="217830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2BCFD7-565A-4C70-A110-5540BBDA7B4C}"/>
              </a:ext>
            </a:extLst>
          </p:cNvPr>
          <p:cNvSpPr txBox="1"/>
          <p:nvPr/>
        </p:nvSpPr>
        <p:spPr>
          <a:xfrm>
            <a:off x="1495839" y="44785"/>
            <a:ext cx="5458447" cy="553998"/>
          </a:xfrm>
          <a:prstGeom prst="rect">
            <a:avLst/>
          </a:prstGeom>
          <a:noFill/>
        </p:spPr>
        <p:txBody>
          <a:bodyPr wrap="square">
            <a:spAutoFit/>
          </a:bodyPr>
          <a:lstStyle/>
          <a:p>
            <a:r>
              <a:rPr lang="en-IN" sz="3000" dirty="0">
                <a:solidFill>
                  <a:srgbClr val="002060"/>
                </a:solidFill>
              </a:rPr>
              <a:t>AI Systems Hallucinate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F2721CB-3CD2-42FB-9E1D-2425F0A47E54}"/>
                  </a:ext>
                </a:extLst>
              </p:cNvPr>
              <p:cNvSpPr txBox="1"/>
              <p:nvPr/>
            </p:nvSpPr>
            <p:spPr>
              <a:xfrm>
                <a:off x="641074" y="827324"/>
                <a:ext cx="8043241" cy="253916"/>
              </a:xfrm>
              <a:prstGeom prst="rect">
                <a:avLst/>
              </a:prstGeom>
              <a:noFill/>
            </p:spPr>
            <p:txBody>
              <a:bodyPr wrap="square">
                <a:spAutoFit/>
              </a:bodyPr>
              <a:lstStyle/>
              <a:p>
                <a:r>
                  <a:rPr lang="en-US" sz="1050" dirty="0"/>
                  <a:t>Prove that the equation </a:t>
                </a:r>
                <a14:m>
                  <m:oMath xmlns:m="http://schemas.openxmlformats.org/officeDocument/2006/math">
                    <m:r>
                      <a:rPr lang="en-IN" sz="1050" i="1">
                        <a:latin typeface="Cambria Math" panose="02040503050406030204" pitchFamily="18" charset="0"/>
                      </a:rPr>
                      <m:t>1−</m:t>
                    </m:r>
                    <m:sSup>
                      <m:sSupPr>
                        <m:ctrlPr>
                          <a:rPr lang="en-IN" sz="1050" i="1">
                            <a:latin typeface="Cambria Math" panose="02040503050406030204" pitchFamily="18" charset="0"/>
                          </a:rPr>
                        </m:ctrlPr>
                      </m:sSupPr>
                      <m:e>
                        <m:r>
                          <a:rPr lang="en-IN" sz="1050" i="1">
                            <a:latin typeface="Cambria Math" panose="02040503050406030204" pitchFamily="18" charset="0"/>
                          </a:rPr>
                          <m:t>𝑥</m:t>
                        </m:r>
                      </m:e>
                      <m:sup>
                        <m:r>
                          <a:rPr lang="en-IN" sz="1050" i="1">
                            <a:latin typeface="Cambria Math" panose="02040503050406030204" pitchFamily="18" charset="0"/>
                          </a:rPr>
                          <m:t>𝑛</m:t>
                        </m:r>
                      </m:sup>
                    </m:sSup>
                    <m:r>
                      <a:rPr lang="en-IN" sz="1050" i="1">
                        <a:latin typeface="Cambria Math" panose="02040503050406030204" pitchFamily="18" charset="0"/>
                      </a:rPr>
                      <m:t>−</m:t>
                    </m:r>
                    <m:d>
                      <m:dPr>
                        <m:ctrlPr>
                          <a:rPr lang="en-IN" sz="1050" i="1">
                            <a:latin typeface="Cambria Math" panose="02040503050406030204" pitchFamily="18" charset="0"/>
                          </a:rPr>
                        </m:ctrlPr>
                      </m:dPr>
                      <m:e>
                        <m:r>
                          <a:rPr lang="en-IN" sz="1050" i="1">
                            <a:latin typeface="Cambria Math" panose="02040503050406030204" pitchFamily="18" charset="0"/>
                          </a:rPr>
                          <m:t>1−</m:t>
                        </m:r>
                        <m:sSup>
                          <m:sSupPr>
                            <m:ctrlPr>
                              <a:rPr lang="en-IN" sz="1050" i="1">
                                <a:latin typeface="Cambria Math" panose="02040503050406030204" pitchFamily="18" charset="0"/>
                              </a:rPr>
                            </m:ctrlPr>
                          </m:sSupPr>
                          <m:e>
                            <m:r>
                              <a:rPr lang="en-IN" sz="1050" i="1">
                                <a:latin typeface="Cambria Math" panose="02040503050406030204" pitchFamily="18" charset="0"/>
                              </a:rPr>
                              <m:t>𝑥</m:t>
                            </m:r>
                          </m:e>
                          <m:sup>
                            <m:r>
                              <a:rPr lang="en-IN" sz="1050" i="1">
                                <a:latin typeface="Cambria Math" panose="02040503050406030204" pitchFamily="18" charset="0"/>
                              </a:rPr>
                              <m:t>𝑛</m:t>
                            </m:r>
                          </m:sup>
                        </m:sSup>
                      </m:e>
                    </m:d>
                    <m:r>
                      <a:rPr lang="en-IN" sz="1050" i="1">
                        <a:latin typeface="Cambria Math" panose="02040503050406030204" pitchFamily="18" charset="0"/>
                      </a:rPr>
                      <m:t>=0</m:t>
                    </m:r>
                  </m:oMath>
                </a14:m>
                <a:r>
                  <a:rPr lang="en-US" sz="1050" dirty="0"/>
                  <a:t> for </a:t>
                </a:r>
                <a14:m>
                  <m:oMath xmlns:m="http://schemas.openxmlformats.org/officeDocument/2006/math">
                    <m:r>
                      <a:rPr lang="en-IN" sz="1050" i="1">
                        <a:latin typeface="Cambria Math" panose="02040503050406030204" pitchFamily="18" charset="0"/>
                      </a:rPr>
                      <m:t>𝑛</m:t>
                    </m:r>
                    <m:r>
                      <a:rPr lang="en-IN" sz="1050" i="1">
                        <a:latin typeface="Cambria Math" panose="02040503050406030204" pitchFamily="18" charset="0"/>
                      </a:rPr>
                      <m:t>≥0</m:t>
                    </m:r>
                  </m:oMath>
                </a14:m>
                <a:r>
                  <a:rPr lang="en-US" sz="1050" dirty="0"/>
                  <a:t> has exactly 10 solutions and list the solutions.</a:t>
                </a:r>
                <a:endParaRPr lang="en-IN" sz="1050" dirty="0"/>
              </a:p>
            </p:txBody>
          </p:sp>
        </mc:Choice>
        <mc:Fallback>
          <p:sp>
            <p:nvSpPr>
              <p:cNvPr id="4" name="TextBox 3">
                <a:extLst>
                  <a:ext uri="{FF2B5EF4-FFF2-40B4-BE49-F238E27FC236}">
                    <a16:creationId xmlns:a16="http://schemas.microsoft.com/office/drawing/2014/main" id="{8F2721CB-3CD2-42FB-9E1D-2425F0A47E54}"/>
                  </a:ext>
                </a:extLst>
              </p:cNvPr>
              <p:cNvSpPr txBox="1">
                <a:spLocks noRot="1" noChangeAspect="1" noMove="1" noResize="1" noEditPoints="1" noAdjustHandles="1" noChangeArrowheads="1" noChangeShapeType="1" noTextEdit="1"/>
              </p:cNvSpPr>
              <p:nvPr/>
            </p:nvSpPr>
            <p:spPr>
              <a:xfrm>
                <a:off x="641074" y="827324"/>
                <a:ext cx="8043241" cy="253916"/>
              </a:xfrm>
              <a:prstGeom prst="rect">
                <a:avLst/>
              </a:prstGeom>
              <a:blipFill>
                <a:blip r:embed="rId2"/>
                <a:stretch>
                  <a:fillRect b="-14634"/>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6101ED32-FF93-4AA6-81F0-34D77143D9A4}"/>
              </a:ext>
            </a:extLst>
          </p:cNvPr>
          <p:cNvPicPr>
            <a:picLocks noChangeAspect="1"/>
          </p:cNvPicPr>
          <p:nvPr/>
        </p:nvPicPr>
        <p:blipFill>
          <a:blip r:embed="rId3"/>
          <a:stretch>
            <a:fillRect/>
          </a:stretch>
        </p:blipFill>
        <p:spPr>
          <a:xfrm>
            <a:off x="1797574" y="1220864"/>
            <a:ext cx="5548853" cy="925988"/>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7C6882B-2560-45B7-9BE7-A2254AFBCB37}"/>
                  </a:ext>
                </a:extLst>
              </p:cNvPr>
              <p:cNvSpPr txBox="1"/>
              <p:nvPr/>
            </p:nvSpPr>
            <p:spPr>
              <a:xfrm>
                <a:off x="588894" y="2329376"/>
                <a:ext cx="8095421" cy="253916"/>
              </a:xfrm>
              <a:prstGeom prst="rect">
                <a:avLst/>
              </a:prstGeom>
              <a:noFill/>
            </p:spPr>
            <p:txBody>
              <a:bodyPr wrap="square">
                <a:spAutoFit/>
              </a:bodyPr>
              <a:lstStyle/>
              <a:p>
                <a:r>
                  <a:rPr lang="en-US" sz="1050" dirty="0"/>
                  <a:t>Prove that the equation </a:t>
                </a:r>
                <a14:m>
                  <m:oMath xmlns:m="http://schemas.openxmlformats.org/officeDocument/2006/math">
                    <m:r>
                      <a:rPr lang="en-IN" sz="1050" i="1">
                        <a:latin typeface="Cambria Math" panose="02040503050406030204" pitchFamily="18" charset="0"/>
                      </a:rPr>
                      <m:t>1−</m:t>
                    </m:r>
                    <m:sSup>
                      <m:sSupPr>
                        <m:ctrlPr>
                          <a:rPr lang="en-IN" sz="1050" i="1">
                            <a:latin typeface="Cambria Math" panose="02040503050406030204" pitchFamily="18" charset="0"/>
                          </a:rPr>
                        </m:ctrlPr>
                      </m:sSupPr>
                      <m:e>
                        <m:r>
                          <a:rPr lang="en-IN" sz="1050" i="1">
                            <a:latin typeface="Cambria Math" panose="02040503050406030204" pitchFamily="18" charset="0"/>
                          </a:rPr>
                          <m:t>𝑥</m:t>
                        </m:r>
                      </m:e>
                      <m:sup>
                        <m:r>
                          <a:rPr lang="en-IN" sz="1050" i="1">
                            <a:latin typeface="Cambria Math" panose="02040503050406030204" pitchFamily="18" charset="0"/>
                          </a:rPr>
                          <m:t>𝑛</m:t>
                        </m:r>
                      </m:sup>
                    </m:sSup>
                    <m:r>
                      <a:rPr lang="en-IN" sz="1050" i="1">
                        <a:latin typeface="Cambria Math" panose="02040503050406030204" pitchFamily="18" charset="0"/>
                      </a:rPr>
                      <m:t>−</m:t>
                    </m:r>
                    <m:d>
                      <m:dPr>
                        <m:ctrlPr>
                          <a:rPr lang="en-IN" sz="1050" i="1">
                            <a:latin typeface="Cambria Math" panose="02040503050406030204" pitchFamily="18" charset="0"/>
                          </a:rPr>
                        </m:ctrlPr>
                      </m:dPr>
                      <m:e>
                        <m:r>
                          <a:rPr lang="en-IN" sz="1050" i="1">
                            <a:latin typeface="Cambria Math" panose="02040503050406030204" pitchFamily="18" charset="0"/>
                          </a:rPr>
                          <m:t>1−</m:t>
                        </m:r>
                        <m:sSup>
                          <m:sSupPr>
                            <m:ctrlPr>
                              <a:rPr lang="en-IN" sz="1050" i="1">
                                <a:latin typeface="Cambria Math" panose="02040503050406030204" pitchFamily="18" charset="0"/>
                              </a:rPr>
                            </m:ctrlPr>
                          </m:sSupPr>
                          <m:e>
                            <m:r>
                              <a:rPr lang="en-IN" sz="1050" i="1">
                                <a:latin typeface="Cambria Math" panose="02040503050406030204" pitchFamily="18" charset="0"/>
                              </a:rPr>
                              <m:t>𝑥</m:t>
                            </m:r>
                          </m:e>
                          <m:sup>
                            <m:r>
                              <a:rPr lang="en-IN" sz="1050" i="1">
                                <a:latin typeface="Cambria Math" panose="02040503050406030204" pitchFamily="18" charset="0"/>
                              </a:rPr>
                              <m:t>𝑛</m:t>
                            </m:r>
                          </m:sup>
                        </m:sSup>
                      </m:e>
                    </m:d>
                    <m:r>
                      <a:rPr lang="en-IN" sz="1050" i="1">
                        <a:latin typeface="Cambria Math" panose="02040503050406030204" pitchFamily="18" charset="0"/>
                      </a:rPr>
                      <m:t>=0</m:t>
                    </m:r>
                  </m:oMath>
                </a14:m>
                <a:r>
                  <a:rPr lang="en-US" sz="1050" dirty="0"/>
                  <a:t> for </a:t>
                </a:r>
                <a14:m>
                  <m:oMath xmlns:m="http://schemas.openxmlformats.org/officeDocument/2006/math">
                    <m:r>
                      <a:rPr lang="en-IN" sz="1050" i="1">
                        <a:latin typeface="Cambria Math" panose="02040503050406030204" pitchFamily="18" charset="0"/>
                      </a:rPr>
                      <m:t>𝑛</m:t>
                    </m:r>
                    <m:r>
                      <a:rPr lang="en-IN" sz="1050" i="1">
                        <a:latin typeface="Cambria Math" panose="02040503050406030204" pitchFamily="18" charset="0"/>
                      </a:rPr>
                      <m:t>≥0</m:t>
                    </m:r>
                  </m:oMath>
                </a14:m>
                <a:r>
                  <a:rPr lang="en-US" sz="1050" dirty="0"/>
                  <a:t> does not have more than 2 solutions</a:t>
                </a:r>
                <a:endParaRPr lang="en-IN" sz="1050" dirty="0"/>
              </a:p>
            </p:txBody>
          </p:sp>
        </mc:Choice>
        <mc:Fallback>
          <p:sp>
            <p:nvSpPr>
              <p:cNvPr id="8" name="TextBox 7">
                <a:extLst>
                  <a:ext uri="{FF2B5EF4-FFF2-40B4-BE49-F238E27FC236}">
                    <a16:creationId xmlns:a16="http://schemas.microsoft.com/office/drawing/2014/main" id="{97C6882B-2560-45B7-9BE7-A2254AFBCB37}"/>
                  </a:ext>
                </a:extLst>
              </p:cNvPr>
              <p:cNvSpPr txBox="1">
                <a:spLocks noRot="1" noChangeAspect="1" noMove="1" noResize="1" noEditPoints="1" noAdjustHandles="1" noChangeArrowheads="1" noChangeShapeType="1" noTextEdit="1"/>
              </p:cNvSpPr>
              <p:nvPr/>
            </p:nvSpPr>
            <p:spPr>
              <a:xfrm>
                <a:off x="588894" y="2329376"/>
                <a:ext cx="8095421" cy="253916"/>
              </a:xfrm>
              <a:prstGeom prst="rect">
                <a:avLst/>
              </a:prstGeom>
              <a:blipFill>
                <a:blip r:embed="rId4"/>
                <a:stretch>
                  <a:fillRect b="-11905"/>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C82C8FCE-C49F-4FD6-8170-0A3359F576D1}"/>
              </a:ext>
            </a:extLst>
          </p:cNvPr>
          <p:cNvPicPr>
            <a:picLocks noChangeAspect="1"/>
          </p:cNvPicPr>
          <p:nvPr/>
        </p:nvPicPr>
        <p:blipFill>
          <a:blip r:embed="rId5"/>
          <a:stretch>
            <a:fillRect/>
          </a:stretch>
        </p:blipFill>
        <p:spPr>
          <a:xfrm>
            <a:off x="1797573" y="2689750"/>
            <a:ext cx="5651675" cy="821248"/>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551F4E3-DADF-4529-BFFE-9FC27D34A9FA}"/>
                  </a:ext>
                </a:extLst>
              </p:cNvPr>
              <p:cNvSpPr txBox="1"/>
              <p:nvPr/>
            </p:nvSpPr>
            <p:spPr>
              <a:xfrm>
                <a:off x="575699" y="3594372"/>
                <a:ext cx="8095421" cy="253916"/>
              </a:xfrm>
              <a:prstGeom prst="rect">
                <a:avLst/>
              </a:prstGeom>
              <a:noFill/>
            </p:spPr>
            <p:txBody>
              <a:bodyPr wrap="square">
                <a:spAutoFit/>
              </a:bodyPr>
              <a:lstStyle/>
              <a:p>
                <a:r>
                  <a:rPr lang="en-US" sz="1050" dirty="0"/>
                  <a:t>Prove that the equation </a:t>
                </a:r>
                <a14:m>
                  <m:oMath xmlns:m="http://schemas.openxmlformats.org/officeDocument/2006/math">
                    <m:r>
                      <a:rPr lang="en-IN" sz="1050" i="1">
                        <a:latin typeface="Cambria Math" panose="02040503050406030204" pitchFamily="18" charset="0"/>
                      </a:rPr>
                      <m:t>1−</m:t>
                    </m:r>
                    <m:sSup>
                      <m:sSupPr>
                        <m:ctrlPr>
                          <a:rPr lang="en-IN" sz="1050" i="1">
                            <a:latin typeface="Cambria Math" panose="02040503050406030204" pitchFamily="18" charset="0"/>
                          </a:rPr>
                        </m:ctrlPr>
                      </m:sSupPr>
                      <m:e>
                        <m:r>
                          <a:rPr lang="en-IN" sz="1050" i="1">
                            <a:latin typeface="Cambria Math" panose="02040503050406030204" pitchFamily="18" charset="0"/>
                          </a:rPr>
                          <m:t>𝑥</m:t>
                        </m:r>
                      </m:e>
                      <m:sup>
                        <m:r>
                          <a:rPr lang="en-IN" sz="1050" i="1">
                            <a:latin typeface="Cambria Math" panose="02040503050406030204" pitchFamily="18" charset="0"/>
                          </a:rPr>
                          <m:t>𝑛</m:t>
                        </m:r>
                      </m:sup>
                    </m:sSup>
                    <m:r>
                      <a:rPr lang="en-IN" sz="1050" i="1">
                        <a:latin typeface="Cambria Math" panose="02040503050406030204" pitchFamily="18" charset="0"/>
                      </a:rPr>
                      <m:t>−</m:t>
                    </m:r>
                    <m:d>
                      <m:dPr>
                        <m:ctrlPr>
                          <a:rPr lang="en-IN" sz="1050" i="1">
                            <a:latin typeface="Cambria Math" panose="02040503050406030204" pitchFamily="18" charset="0"/>
                          </a:rPr>
                        </m:ctrlPr>
                      </m:dPr>
                      <m:e>
                        <m:r>
                          <a:rPr lang="en-IN" sz="1050" i="1">
                            <a:latin typeface="Cambria Math" panose="02040503050406030204" pitchFamily="18" charset="0"/>
                          </a:rPr>
                          <m:t>1−</m:t>
                        </m:r>
                        <m:sSup>
                          <m:sSupPr>
                            <m:ctrlPr>
                              <a:rPr lang="en-IN" sz="1050" i="1">
                                <a:latin typeface="Cambria Math" panose="02040503050406030204" pitchFamily="18" charset="0"/>
                              </a:rPr>
                            </m:ctrlPr>
                          </m:sSupPr>
                          <m:e>
                            <m:r>
                              <a:rPr lang="en-IN" sz="1050" i="1">
                                <a:latin typeface="Cambria Math" panose="02040503050406030204" pitchFamily="18" charset="0"/>
                              </a:rPr>
                              <m:t>𝑥</m:t>
                            </m:r>
                          </m:e>
                          <m:sup>
                            <m:r>
                              <a:rPr lang="en-IN" sz="1050" i="1">
                                <a:latin typeface="Cambria Math" panose="02040503050406030204" pitchFamily="18" charset="0"/>
                              </a:rPr>
                              <m:t>𝑛</m:t>
                            </m:r>
                          </m:sup>
                        </m:sSup>
                      </m:e>
                    </m:d>
                    <m:r>
                      <a:rPr lang="en-IN" sz="1050" i="1">
                        <a:latin typeface="Cambria Math" panose="02040503050406030204" pitchFamily="18" charset="0"/>
                      </a:rPr>
                      <m:t>=0</m:t>
                    </m:r>
                  </m:oMath>
                </a14:m>
                <a:r>
                  <a:rPr lang="en-US" sz="1050" dirty="0"/>
                  <a:t> for </a:t>
                </a:r>
                <a14:m>
                  <m:oMath xmlns:m="http://schemas.openxmlformats.org/officeDocument/2006/math">
                    <m:r>
                      <a:rPr lang="en-IN" sz="1050" i="1">
                        <a:latin typeface="Cambria Math" panose="02040503050406030204" pitchFamily="18" charset="0"/>
                      </a:rPr>
                      <m:t>𝑛</m:t>
                    </m:r>
                    <m:r>
                      <a:rPr lang="en-IN" sz="1050" i="1">
                        <a:latin typeface="Cambria Math" panose="02040503050406030204" pitchFamily="18" charset="0"/>
                      </a:rPr>
                      <m:t>≥0</m:t>
                    </m:r>
                  </m:oMath>
                </a14:m>
                <a:r>
                  <a:rPr lang="en-US" sz="1050" dirty="0"/>
                  <a:t> has exactly 2 solutions</a:t>
                </a:r>
                <a:endParaRPr lang="en-IN" sz="1050" dirty="0"/>
              </a:p>
            </p:txBody>
          </p:sp>
        </mc:Choice>
        <mc:Fallback>
          <p:sp>
            <p:nvSpPr>
              <p:cNvPr id="11" name="TextBox 10">
                <a:extLst>
                  <a:ext uri="{FF2B5EF4-FFF2-40B4-BE49-F238E27FC236}">
                    <a16:creationId xmlns:a16="http://schemas.microsoft.com/office/drawing/2014/main" id="{6551F4E3-DADF-4529-BFFE-9FC27D34A9FA}"/>
                  </a:ext>
                </a:extLst>
              </p:cNvPr>
              <p:cNvSpPr txBox="1">
                <a:spLocks noRot="1" noChangeAspect="1" noMove="1" noResize="1" noEditPoints="1" noAdjustHandles="1" noChangeArrowheads="1" noChangeShapeType="1" noTextEdit="1"/>
              </p:cNvSpPr>
              <p:nvPr/>
            </p:nvSpPr>
            <p:spPr>
              <a:xfrm>
                <a:off x="575699" y="3594372"/>
                <a:ext cx="8095421" cy="253916"/>
              </a:xfrm>
              <a:prstGeom prst="rect">
                <a:avLst/>
              </a:prstGeom>
              <a:blipFill>
                <a:blip r:embed="rId6"/>
                <a:stretch>
                  <a:fillRect b="-14634"/>
                </a:stretch>
              </a:blipFill>
            </p:spPr>
            <p:txBody>
              <a:bodyPr/>
              <a:lstStyle/>
              <a:p>
                <a:r>
                  <a:rPr lang="en-IN">
                    <a:noFill/>
                  </a:rPr>
                  <a:t> </a:t>
                </a:r>
              </a:p>
            </p:txBody>
          </p:sp>
        </mc:Fallback>
      </mc:AlternateContent>
      <p:pic>
        <p:nvPicPr>
          <p:cNvPr id="13" name="Picture 12">
            <a:extLst>
              <a:ext uri="{FF2B5EF4-FFF2-40B4-BE49-F238E27FC236}">
                <a16:creationId xmlns:a16="http://schemas.microsoft.com/office/drawing/2014/main" id="{5A351360-3A98-49E8-8E71-F01AB3C098DE}"/>
              </a:ext>
            </a:extLst>
          </p:cNvPr>
          <p:cNvPicPr>
            <a:picLocks noChangeAspect="1"/>
          </p:cNvPicPr>
          <p:nvPr/>
        </p:nvPicPr>
        <p:blipFill>
          <a:blip r:embed="rId7"/>
          <a:stretch>
            <a:fillRect/>
          </a:stretch>
        </p:blipFill>
        <p:spPr>
          <a:xfrm>
            <a:off x="1797572" y="3908214"/>
            <a:ext cx="5613110" cy="750754"/>
          </a:xfrm>
          <a:prstGeom prst="rect">
            <a:avLst/>
          </a:prstGeom>
        </p:spPr>
      </p:pic>
      <p:sp>
        <p:nvSpPr>
          <p:cNvPr id="3" name="Slide Number Placeholder 2"/>
          <p:cNvSpPr>
            <a:spLocks noGrp="1"/>
          </p:cNvSpPr>
          <p:nvPr>
            <p:ph type="sldNum" sz="quarter" idx="12"/>
          </p:nvPr>
        </p:nvSpPr>
        <p:spPr/>
        <p:txBody>
          <a:bodyPr/>
          <a:lstStyle/>
          <a:p>
            <a:fld id="{2C7DD252-A74E-4E8E-A6B4-FCD6DE8F900F}" type="slidenum">
              <a:rPr lang="en-IN" smtClean="0"/>
              <a:t>83</a:t>
            </a:fld>
            <a:endParaRPr lang="en-IN"/>
          </a:p>
        </p:txBody>
      </p:sp>
    </p:spTree>
    <p:extLst>
      <p:ext uri="{BB962C8B-B14F-4D97-AF65-F5344CB8AC3E}">
        <p14:creationId xmlns:p14="http://schemas.microsoft.com/office/powerpoint/2010/main" val="308882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D3455A-C79E-4269-84B9-14E2A46BDEF3}"/>
              </a:ext>
            </a:extLst>
          </p:cNvPr>
          <p:cNvSpPr txBox="1"/>
          <p:nvPr/>
        </p:nvSpPr>
        <p:spPr>
          <a:xfrm>
            <a:off x="2930632" y="104360"/>
            <a:ext cx="2743059" cy="507831"/>
          </a:xfrm>
          <a:prstGeom prst="rect">
            <a:avLst/>
          </a:prstGeom>
          <a:noFill/>
        </p:spPr>
        <p:txBody>
          <a:bodyPr wrap="none" rtlCol="0">
            <a:spAutoFit/>
          </a:bodyPr>
          <a:lstStyle/>
          <a:p>
            <a:r>
              <a:rPr lang="en-IN" sz="2700" dirty="0"/>
              <a:t>Lesson Planning</a:t>
            </a:r>
          </a:p>
        </p:txBody>
      </p:sp>
      <p:pic>
        <p:nvPicPr>
          <p:cNvPr id="3" name="Picture 2">
            <a:extLst>
              <a:ext uri="{FF2B5EF4-FFF2-40B4-BE49-F238E27FC236}">
                <a16:creationId xmlns:a16="http://schemas.microsoft.com/office/drawing/2014/main" id="{B216F6FC-94A5-415E-972B-CB6E3433F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13" y="589108"/>
            <a:ext cx="4353341" cy="4353341"/>
          </a:xfrm>
          <a:prstGeom prst="rect">
            <a:avLst/>
          </a:prstGeom>
        </p:spPr>
      </p:pic>
      <p:sp>
        <p:nvSpPr>
          <p:cNvPr id="5" name="TextBox 4">
            <a:extLst>
              <a:ext uri="{FF2B5EF4-FFF2-40B4-BE49-F238E27FC236}">
                <a16:creationId xmlns:a16="http://schemas.microsoft.com/office/drawing/2014/main" id="{591B663E-D331-4DCC-AC45-1E5BD7DB164E}"/>
              </a:ext>
            </a:extLst>
          </p:cNvPr>
          <p:cNvSpPr txBox="1"/>
          <p:nvPr/>
        </p:nvSpPr>
        <p:spPr>
          <a:xfrm>
            <a:off x="5369671" y="2489752"/>
            <a:ext cx="3044423" cy="369332"/>
          </a:xfrm>
          <a:prstGeom prst="rect">
            <a:avLst/>
          </a:prstGeom>
          <a:noFill/>
        </p:spPr>
        <p:txBody>
          <a:bodyPr wrap="none" rtlCol="0">
            <a:spAutoFit/>
          </a:bodyPr>
          <a:lstStyle/>
          <a:p>
            <a:r>
              <a:rPr lang="en-IN" sz="1800" dirty="0">
                <a:solidFill>
                  <a:srgbClr val="FF0000"/>
                </a:solidFill>
              </a:rPr>
              <a:t>Very attractive but gibberish</a:t>
            </a:r>
          </a:p>
        </p:txBody>
      </p:sp>
      <p:sp>
        <p:nvSpPr>
          <p:cNvPr id="2" name="Slide Number Placeholder 1"/>
          <p:cNvSpPr>
            <a:spLocks noGrp="1"/>
          </p:cNvSpPr>
          <p:nvPr>
            <p:ph type="sldNum" sz="quarter" idx="12"/>
          </p:nvPr>
        </p:nvSpPr>
        <p:spPr/>
        <p:txBody>
          <a:bodyPr/>
          <a:lstStyle/>
          <a:p>
            <a:fld id="{2C7DD252-A74E-4E8E-A6B4-FCD6DE8F900F}" type="slidenum">
              <a:rPr lang="en-IN" smtClean="0"/>
              <a:t>84</a:t>
            </a:fld>
            <a:endParaRPr lang="en-IN"/>
          </a:p>
        </p:txBody>
      </p:sp>
    </p:spTree>
    <p:extLst>
      <p:ext uri="{BB962C8B-B14F-4D97-AF65-F5344CB8AC3E}">
        <p14:creationId xmlns:p14="http://schemas.microsoft.com/office/powerpoint/2010/main" val="236369577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82EFB4-6834-4744-8E57-BB6B2F4ABE71}"/>
              </a:ext>
            </a:extLst>
          </p:cNvPr>
          <p:cNvSpPr txBox="1"/>
          <p:nvPr/>
        </p:nvSpPr>
        <p:spPr>
          <a:xfrm>
            <a:off x="2979872" y="339551"/>
            <a:ext cx="5085732" cy="415498"/>
          </a:xfrm>
          <a:prstGeom prst="rect">
            <a:avLst/>
          </a:prstGeom>
          <a:noFill/>
        </p:spPr>
        <p:txBody>
          <a:bodyPr wrap="square">
            <a:spAutoFit/>
          </a:bodyPr>
          <a:lstStyle/>
          <a:p>
            <a:r>
              <a:rPr lang="en-IN" sz="1050" dirty="0">
                <a:solidFill>
                  <a:srgbClr val="002060"/>
                </a:solidFill>
              </a:rPr>
              <a:t>A circle passes through the points A( -1,5), B(7, 1), and C(5, -3). </a:t>
            </a:r>
          </a:p>
          <a:p>
            <a:r>
              <a:rPr lang="en-IN" sz="1050" dirty="0">
                <a:solidFill>
                  <a:srgbClr val="002060"/>
                </a:solidFill>
              </a:rPr>
              <a:t>Find the equation of the circle</a:t>
            </a:r>
          </a:p>
        </p:txBody>
      </p:sp>
      <p:pic>
        <p:nvPicPr>
          <p:cNvPr id="7" name="Picture 6">
            <a:extLst>
              <a:ext uri="{FF2B5EF4-FFF2-40B4-BE49-F238E27FC236}">
                <a16:creationId xmlns:a16="http://schemas.microsoft.com/office/drawing/2014/main" id="{C22A61C2-ED7D-411C-BCCD-953EEAE51529}"/>
              </a:ext>
            </a:extLst>
          </p:cNvPr>
          <p:cNvPicPr>
            <a:picLocks noChangeAspect="1"/>
          </p:cNvPicPr>
          <p:nvPr/>
        </p:nvPicPr>
        <p:blipFill>
          <a:blip r:embed="rId2">
            <a:duotone>
              <a:schemeClr val="accent5">
                <a:shade val="45000"/>
                <a:satMod val="135000"/>
              </a:schemeClr>
              <a:prstClr val="white"/>
            </a:duotone>
          </a:blip>
          <a:stretch>
            <a:fillRect/>
          </a:stretch>
        </p:blipFill>
        <p:spPr>
          <a:xfrm>
            <a:off x="1624373" y="95863"/>
            <a:ext cx="1228832" cy="1120237"/>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4781F9C-6864-4017-8365-0D386BF81BED}"/>
                  </a:ext>
                </a:extLst>
              </p:cNvPr>
              <p:cNvSpPr txBox="1"/>
              <p:nvPr/>
            </p:nvSpPr>
            <p:spPr>
              <a:xfrm>
                <a:off x="370854" y="1868342"/>
                <a:ext cx="4573242" cy="2031325"/>
              </a:xfrm>
              <a:prstGeom prst="rect">
                <a:avLst/>
              </a:prstGeom>
              <a:noFill/>
            </p:spPr>
            <p:txBody>
              <a:bodyPr wrap="square">
                <a:spAutoFit/>
              </a:bodyPr>
              <a:lstStyle/>
              <a:p>
                <a:pPr marL="257175" indent="-257175">
                  <a:buAutoNum type="arabicParenR"/>
                </a:pPr>
                <a:r>
                  <a:rPr lang="en-IN" sz="1050" dirty="0"/>
                  <a:t>Find midpoint of AB</a:t>
                </a:r>
              </a:p>
              <a:p>
                <a:pPr marL="257175" indent="-257175">
                  <a:buAutoNum type="arabicParenR"/>
                </a:pPr>
                <a:r>
                  <a:rPr lang="en-US" sz="1050" dirty="0"/>
                  <a:t>Find slope of AB</a:t>
                </a:r>
              </a:p>
              <a:p>
                <a:pPr marL="257175" indent="-257175">
                  <a:buAutoNum type="arabicParenR"/>
                </a:pPr>
                <a:r>
                  <a:rPr lang="en-US" sz="1050" dirty="0"/>
                  <a:t>Slope of perpendicular bisector of AB</a:t>
                </a:r>
              </a:p>
              <a:p>
                <a:pPr marL="257175" indent="-257175">
                  <a:buAutoNum type="arabicParenR"/>
                </a:pPr>
                <a:r>
                  <a:rPr lang="en-IN" sz="1050" dirty="0"/>
                  <a:t>Equation of </a:t>
                </a:r>
                <a:r>
                  <a:rPr lang="en-US" sz="1050" dirty="0"/>
                  <a:t>perpendicular</a:t>
                </a:r>
                <a:r>
                  <a:rPr lang="en-IN" sz="1050" dirty="0"/>
                  <a:t> bisector</a:t>
                </a:r>
              </a:p>
              <a:p>
                <a:pPr marL="257175" indent="-257175">
                  <a:buAutoNum type="arabicParenR"/>
                </a:pPr>
                <a:r>
                  <a:rPr lang="en-IN" sz="1050" dirty="0"/>
                  <a:t>Midpoint of BC</a:t>
                </a:r>
              </a:p>
              <a:p>
                <a:pPr marL="257175" indent="-257175">
                  <a:buAutoNum type="arabicParenR"/>
                </a:pPr>
                <a:r>
                  <a:rPr lang="en-IN" sz="1050" dirty="0"/>
                  <a:t>Slope of BC</a:t>
                </a:r>
              </a:p>
              <a:p>
                <a:pPr marL="257175" indent="-257175">
                  <a:buFontTx/>
                  <a:buAutoNum type="arabicParenR"/>
                </a:pPr>
                <a:r>
                  <a:rPr lang="en-US" sz="1050" dirty="0"/>
                  <a:t>Slope of perpendicular bisector of BC</a:t>
                </a:r>
              </a:p>
              <a:p>
                <a:pPr marL="257175" indent="-257175">
                  <a:buFontTx/>
                  <a:buAutoNum type="arabicParenR"/>
                </a:pPr>
                <a:r>
                  <a:rPr lang="en-IN" sz="1050" dirty="0"/>
                  <a:t>Equation of </a:t>
                </a:r>
                <a:r>
                  <a:rPr lang="en-US" sz="1050" dirty="0"/>
                  <a:t>perpendicular</a:t>
                </a:r>
                <a:r>
                  <a:rPr lang="en-IN" sz="1050" dirty="0"/>
                  <a:t> bisector</a:t>
                </a:r>
              </a:p>
              <a:p>
                <a:pPr marL="257175" indent="-257175">
                  <a:buAutoNum type="arabicParenR"/>
                </a:pPr>
                <a:r>
                  <a:rPr lang="en-US" sz="1050" dirty="0"/>
                  <a:t>Circumcenter is where the two bisectors meet</a:t>
                </a:r>
              </a:p>
              <a:p>
                <a:pPr marL="257175" indent="-257175">
                  <a:buAutoNum type="arabicParenR"/>
                </a:pPr>
                <a:r>
                  <a:rPr lang="en-IN" sz="1050" dirty="0"/>
                  <a:t> Find </a:t>
                </a:r>
                <a:r>
                  <a:rPr lang="en-IN" sz="1050" dirty="0" err="1"/>
                  <a:t>center</a:t>
                </a:r>
                <a:r>
                  <a:rPr lang="en-IN" sz="1050" dirty="0"/>
                  <a:t> of circle</a:t>
                </a:r>
              </a:p>
              <a:p>
                <a:pPr marL="257175" indent="-257175">
                  <a:buAutoNum type="arabicParenR"/>
                </a:pPr>
                <a:r>
                  <a:rPr lang="en-IN" sz="1050" dirty="0"/>
                  <a:t> Find radius</a:t>
                </a:r>
              </a:p>
              <a:p>
                <a:pPr marL="257175" indent="-257175">
                  <a:buAutoNum type="arabicParenR"/>
                </a:pPr>
                <a:r>
                  <a:rPr lang="en-IN" sz="1050" dirty="0"/>
                  <a:t> Equation: </a:t>
                </a:r>
                <a14:m>
                  <m:oMath xmlns:m="http://schemas.openxmlformats.org/officeDocument/2006/math">
                    <m:sSup>
                      <m:sSupPr>
                        <m:ctrlPr>
                          <a:rPr lang="en-IN" sz="1050" i="1">
                            <a:latin typeface="Cambria Math" panose="02040503050406030204" pitchFamily="18" charset="0"/>
                          </a:rPr>
                        </m:ctrlPr>
                      </m:sSupPr>
                      <m:e>
                        <m:d>
                          <m:dPr>
                            <m:ctrlPr>
                              <a:rPr lang="en-IN" sz="1050" i="1">
                                <a:latin typeface="Cambria Math" panose="02040503050406030204" pitchFamily="18" charset="0"/>
                              </a:rPr>
                            </m:ctrlPr>
                          </m:dPr>
                          <m:e>
                            <m:r>
                              <a:rPr lang="en-IN" sz="1050" i="1">
                                <a:latin typeface="Cambria Math" panose="02040503050406030204" pitchFamily="18" charset="0"/>
                              </a:rPr>
                              <m:t>𝑥</m:t>
                            </m:r>
                            <m:r>
                              <a:rPr lang="en-IN" sz="1050" i="1">
                                <a:latin typeface="Cambria Math" panose="02040503050406030204" pitchFamily="18" charset="0"/>
                              </a:rPr>
                              <m:t>−2</m:t>
                            </m:r>
                          </m:e>
                        </m:d>
                      </m:e>
                      <m:sup>
                        <m:r>
                          <a:rPr lang="en-IN" sz="1050" i="1">
                            <a:latin typeface="Cambria Math" panose="02040503050406030204" pitchFamily="18" charset="0"/>
                          </a:rPr>
                          <m:t>2</m:t>
                        </m:r>
                      </m:sup>
                    </m:sSup>
                    <m:r>
                      <a:rPr lang="en-IN" sz="1050" i="1">
                        <a:latin typeface="Cambria Math" panose="02040503050406030204" pitchFamily="18" charset="0"/>
                      </a:rPr>
                      <m:t>+</m:t>
                    </m:r>
                    <m:sSup>
                      <m:sSupPr>
                        <m:ctrlPr>
                          <a:rPr lang="en-IN" sz="1050" i="1">
                            <a:latin typeface="Cambria Math" panose="02040503050406030204" pitchFamily="18" charset="0"/>
                          </a:rPr>
                        </m:ctrlPr>
                      </m:sSupPr>
                      <m:e>
                        <m:d>
                          <m:dPr>
                            <m:ctrlPr>
                              <a:rPr lang="en-IN" sz="1050" i="1">
                                <a:latin typeface="Cambria Math" panose="02040503050406030204" pitchFamily="18" charset="0"/>
                              </a:rPr>
                            </m:ctrlPr>
                          </m:dPr>
                          <m:e>
                            <m:r>
                              <a:rPr lang="en-IN" sz="1050" i="1">
                                <a:latin typeface="Cambria Math" panose="02040503050406030204" pitchFamily="18" charset="0"/>
                              </a:rPr>
                              <m:t>𝑦</m:t>
                            </m:r>
                            <m:r>
                              <a:rPr lang="en-IN" sz="1050" i="1">
                                <a:latin typeface="Cambria Math" panose="02040503050406030204" pitchFamily="18" charset="0"/>
                              </a:rPr>
                              <m:t>−1</m:t>
                            </m:r>
                          </m:e>
                        </m:d>
                      </m:e>
                      <m:sup>
                        <m:r>
                          <a:rPr lang="en-IN" sz="1050" i="1">
                            <a:latin typeface="Cambria Math" panose="02040503050406030204" pitchFamily="18" charset="0"/>
                          </a:rPr>
                          <m:t>2</m:t>
                        </m:r>
                      </m:sup>
                    </m:sSup>
                    <m:r>
                      <a:rPr lang="en-IN" sz="1050" i="1">
                        <a:latin typeface="Cambria Math" panose="02040503050406030204" pitchFamily="18" charset="0"/>
                      </a:rPr>
                      <m:t>=25</m:t>
                    </m:r>
                  </m:oMath>
                </a14:m>
                <a:endParaRPr lang="en-IN" sz="1050" dirty="0"/>
              </a:p>
            </p:txBody>
          </p:sp>
        </mc:Choice>
        <mc:Fallback>
          <p:sp>
            <p:nvSpPr>
              <p:cNvPr id="9" name="TextBox 8">
                <a:extLst>
                  <a:ext uri="{FF2B5EF4-FFF2-40B4-BE49-F238E27FC236}">
                    <a16:creationId xmlns:a16="http://schemas.microsoft.com/office/drawing/2014/main" id="{54781F9C-6864-4017-8365-0D386BF81BED}"/>
                  </a:ext>
                </a:extLst>
              </p:cNvPr>
              <p:cNvSpPr txBox="1">
                <a:spLocks noRot="1" noChangeAspect="1" noMove="1" noResize="1" noEditPoints="1" noAdjustHandles="1" noChangeArrowheads="1" noChangeShapeType="1" noTextEdit="1"/>
              </p:cNvSpPr>
              <p:nvPr/>
            </p:nvSpPr>
            <p:spPr>
              <a:xfrm>
                <a:off x="370854" y="1868342"/>
                <a:ext cx="4573242" cy="2031325"/>
              </a:xfrm>
              <a:prstGeom prst="rect">
                <a:avLst/>
              </a:prstGeom>
              <a:blipFill>
                <a:blip r:embed="rId3"/>
                <a:stretch>
                  <a:fillRect b="-599"/>
                </a:stretch>
              </a:blipFill>
            </p:spPr>
            <p:txBody>
              <a:bodyPr/>
              <a:lstStyle/>
              <a:p>
                <a:r>
                  <a:rPr lang="en-IN">
                    <a:noFill/>
                  </a:rPr>
                  <a:t> </a:t>
                </a:r>
              </a:p>
            </p:txBody>
          </p:sp>
        </mc:Fallback>
      </mc:AlternateContent>
      <p:cxnSp>
        <p:nvCxnSpPr>
          <p:cNvPr id="11" name="Straight Connector 10">
            <a:extLst>
              <a:ext uri="{FF2B5EF4-FFF2-40B4-BE49-F238E27FC236}">
                <a16:creationId xmlns:a16="http://schemas.microsoft.com/office/drawing/2014/main" id="{5449F03A-FBA3-482B-846C-3DEB0B03C35A}"/>
              </a:ext>
            </a:extLst>
          </p:cNvPr>
          <p:cNvCxnSpPr/>
          <p:nvPr/>
        </p:nvCxnSpPr>
        <p:spPr>
          <a:xfrm>
            <a:off x="4494972" y="1319420"/>
            <a:ext cx="17393" cy="2252041"/>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0BEDB3C-BE5B-4300-89BD-57D6CD68A945}"/>
              </a:ext>
            </a:extLst>
          </p:cNvPr>
          <p:cNvSpPr txBox="1"/>
          <p:nvPr/>
        </p:nvSpPr>
        <p:spPr>
          <a:xfrm>
            <a:off x="1062265" y="1326440"/>
            <a:ext cx="2095445" cy="415498"/>
          </a:xfrm>
          <a:prstGeom prst="rect">
            <a:avLst/>
          </a:prstGeom>
          <a:noFill/>
        </p:spPr>
        <p:txBody>
          <a:bodyPr wrap="none" rtlCol="0">
            <a:spAutoFit/>
          </a:bodyPr>
          <a:lstStyle/>
          <a:p>
            <a:r>
              <a:rPr lang="en-IN" sz="2100" dirty="0">
                <a:solidFill>
                  <a:srgbClr val="92D050"/>
                </a:solidFill>
              </a:rPr>
              <a:t>Human Solution</a:t>
            </a:r>
          </a:p>
        </p:txBody>
      </p:sp>
      <p:sp>
        <p:nvSpPr>
          <p:cNvPr id="13" name="TextBox 12">
            <a:extLst>
              <a:ext uri="{FF2B5EF4-FFF2-40B4-BE49-F238E27FC236}">
                <a16:creationId xmlns:a16="http://schemas.microsoft.com/office/drawing/2014/main" id="{865DA2A0-F22B-43B5-9B63-69D79B4BFB05}"/>
              </a:ext>
            </a:extLst>
          </p:cNvPr>
          <p:cNvSpPr txBox="1"/>
          <p:nvPr/>
        </p:nvSpPr>
        <p:spPr>
          <a:xfrm>
            <a:off x="5813141" y="1319419"/>
            <a:ext cx="1484702" cy="415498"/>
          </a:xfrm>
          <a:prstGeom prst="rect">
            <a:avLst/>
          </a:prstGeom>
          <a:noFill/>
        </p:spPr>
        <p:txBody>
          <a:bodyPr wrap="none" rtlCol="0">
            <a:spAutoFit/>
          </a:bodyPr>
          <a:lstStyle/>
          <a:p>
            <a:r>
              <a:rPr lang="en-IN" sz="2100" dirty="0">
                <a:solidFill>
                  <a:srgbClr val="00B0F0"/>
                </a:solidFill>
              </a:rPr>
              <a:t>AI Solution</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3882B42-81B3-46A6-B184-7E0B7E1F4123}"/>
                  </a:ext>
                </a:extLst>
              </p:cNvPr>
              <p:cNvSpPr txBox="1"/>
              <p:nvPr/>
            </p:nvSpPr>
            <p:spPr>
              <a:xfrm>
                <a:off x="4649029" y="1867150"/>
                <a:ext cx="4419182" cy="1061829"/>
              </a:xfrm>
              <a:prstGeom prst="rect">
                <a:avLst/>
              </a:prstGeom>
              <a:noFill/>
            </p:spPr>
            <p:txBody>
              <a:bodyPr wrap="square">
                <a:spAutoFit/>
              </a:bodyPr>
              <a:lstStyle/>
              <a:p>
                <a:pPr marL="257175" indent="-257175">
                  <a:buAutoNum type="arabicParenR"/>
                </a:pPr>
                <a:r>
                  <a:rPr lang="en-US" sz="1050" dirty="0"/>
                  <a:t>General equation of a circle</a:t>
                </a:r>
              </a:p>
              <a:p>
                <a:pPr/>
                <a14:m>
                  <m:oMathPara xmlns:m="http://schemas.openxmlformats.org/officeDocument/2006/math">
                    <m:oMathParaPr>
                      <m:jc m:val="centerGroup"/>
                    </m:oMathParaPr>
                    <m:oMath xmlns:m="http://schemas.openxmlformats.org/officeDocument/2006/math">
                      <m:sSup>
                        <m:sSupPr>
                          <m:ctrlPr>
                            <a:rPr lang="en-IN" sz="1050" i="1">
                              <a:latin typeface="Cambria Math" panose="02040503050406030204" pitchFamily="18" charset="0"/>
                            </a:rPr>
                          </m:ctrlPr>
                        </m:sSupPr>
                        <m:e>
                          <m:r>
                            <a:rPr lang="en-IN" sz="1050" i="1">
                              <a:latin typeface="Cambria Math" panose="02040503050406030204" pitchFamily="18" charset="0"/>
                            </a:rPr>
                            <m:t>𝑥</m:t>
                          </m:r>
                        </m:e>
                        <m:sup>
                          <m:r>
                            <a:rPr lang="en-IN" sz="1050" i="1">
                              <a:latin typeface="Cambria Math" panose="02040503050406030204" pitchFamily="18" charset="0"/>
                            </a:rPr>
                            <m:t>2</m:t>
                          </m:r>
                        </m:sup>
                      </m:sSup>
                      <m:r>
                        <a:rPr lang="en-IN" sz="1050" i="1">
                          <a:latin typeface="Cambria Math" panose="02040503050406030204" pitchFamily="18" charset="0"/>
                        </a:rPr>
                        <m:t>+</m:t>
                      </m:r>
                      <m:sSup>
                        <m:sSupPr>
                          <m:ctrlPr>
                            <a:rPr lang="en-IN" sz="1050" i="1">
                              <a:latin typeface="Cambria Math" panose="02040503050406030204" pitchFamily="18" charset="0"/>
                            </a:rPr>
                          </m:ctrlPr>
                        </m:sSupPr>
                        <m:e>
                          <m:r>
                            <a:rPr lang="en-IN" sz="1050" i="1">
                              <a:latin typeface="Cambria Math" panose="02040503050406030204" pitchFamily="18" charset="0"/>
                            </a:rPr>
                            <m:t>𝑦</m:t>
                          </m:r>
                        </m:e>
                        <m:sup>
                          <m:r>
                            <a:rPr lang="en-IN" sz="1050" i="1">
                              <a:latin typeface="Cambria Math" panose="02040503050406030204" pitchFamily="18" charset="0"/>
                            </a:rPr>
                            <m:t>2</m:t>
                          </m:r>
                        </m:sup>
                      </m:sSup>
                      <m:r>
                        <a:rPr lang="en-IN" sz="1050" i="1">
                          <a:latin typeface="Cambria Math" panose="02040503050406030204" pitchFamily="18" charset="0"/>
                        </a:rPr>
                        <m:t>+</m:t>
                      </m:r>
                      <m:r>
                        <a:rPr lang="en-IN" sz="1050" i="1">
                          <a:latin typeface="Cambria Math" panose="02040503050406030204" pitchFamily="18" charset="0"/>
                        </a:rPr>
                        <m:t>𝐷𝑥</m:t>
                      </m:r>
                      <m:r>
                        <a:rPr lang="en-IN" sz="1050" i="1">
                          <a:latin typeface="Cambria Math" panose="02040503050406030204" pitchFamily="18" charset="0"/>
                        </a:rPr>
                        <m:t>+</m:t>
                      </m:r>
                      <m:r>
                        <a:rPr lang="en-IN" sz="1050" i="1">
                          <a:latin typeface="Cambria Math" panose="02040503050406030204" pitchFamily="18" charset="0"/>
                        </a:rPr>
                        <m:t>𝐸𝑦</m:t>
                      </m:r>
                      <m:r>
                        <a:rPr lang="en-IN" sz="1050" i="1">
                          <a:latin typeface="Cambria Math" panose="02040503050406030204" pitchFamily="18" charset="0"/>
                        </a:rPr>
                        <m:t>+</m:t>
                      </m:r>
                      <m:r>
                        <a:rPr lang="en-IN" sz="1050" i="1">
                          <a:latin typeface="Cambria Math" panose="02040503050406030204" pitchFamily="18" charset="0"/>
                        </a:rPr>
                        <m:t>𝐹</m:t>
                      </m:r>
                      <m:r>
                        <a:rPr lang="en-IN" sz="1050" i="1">
                          <a:latin typeface="Cambria Math" panose="02040503050406030204" pitchFamily="18" charset="0"/>
                        </a:rPr>
                        <m:t>=0</m:t>
                      </m:r>
                    </m:oMath>
                  </m:oMathPara>
                </a14:m>
                <a:endParaRPr lang="en-IN" sz="1050" dirty="0"/>
              </a:p>
              <a:p>
                <a:pPr marL="257175" indent="-257175">
                  <a:buFont typeface="+mj-lt"/>
                  <a:buAutoNum type="arabicParenR" startAt="2"/>
                </a:pPr>
                <a:r>
                  <a:rPr lang="en-US" sz="1050" dirty="0"/>
                  <a:t>Generate three equations corresponding to </a:t>
                </a:r>
                <a:r>
                  <a:rPr lang="en-IN" sz="1050" dirty="0"/>
                  <a:t>A( -1,5), B(7, 1), and C(5, -3)</a:t>
                </a:r>
                <a:endParaRPr lang="en-US" sz="1050" dirty="0"/>
              </a:p>
              <a:p>
                <a:pPr marL="257175" indent="-257175">
                  <a:buAutoNum type="arabicParenR" startAt="2"/>
                </a:pPr>
                <a:r>
                  <a:rPr lang="en-US" sz="1050" dirty="0"/>
                  <a:t>Solve the equation to find out </a:t>
                </a:r>
                <a14:m>
                  <m:oMath xmlns:m="http://schemas.openxmlformats.org/officeDocument/2006/math">
                    <m:r>
                      <a:rPr lang="en-IN" sz="1050" i="1">
                        <a:latin typeface="Cambria Math" panose="02040503050406030204" pitchFamily="18" charset="0"/>
                      </a:rPr>
                      <m:t>𝐷</m:t>
                    </m:r>
                    <m:r>
                      <a:rPr lang="en-IN" sz="1050" i="1">
                        <a:latin typeface="Cambria Math" panose="02040503050406030204" pitchFamily="18" charset="0"/>
                      </a:rPr>
                      <m:t>, </m:t>
                    </m:r>
                    <m:r>
                      <a:rPr lang="en-IN" sz="1050" i="1">
                        <a:latin typeface="Cambria Math" panose="02040503050406030204" pitchFamily="18" charset="0"/>
                      </a:rPr>
                      <m:t>𝐸</m:t>
                    </m:r>
                  </m:oMath>
                </a14:m>
                <a:r>
                  <a:rPr lang="en-US" sz="1050" dirty="0"/>
                  <a:t> and </a:t>
                </a:r>
                <a14:m>
                  <m:oMath xmlns:m="http://schemas.openxmlformats.org/officeDocument/2006/math">
                    <m:r>
                      <a:rPr lang="en-IN" sz="1050" i="1">
                        <a:latin typeface="Cambria Math" panose="02040503050406030204" pitchFamily="18" charset="0"/>
                      </a:rPr>
                      <m:t>𝐹</m:t>
                    </m:r>
                  </m:oMath>
                </a14:m>
                <a:endParaRPr lang="en-US" sz="1050" dirty="0"/>
              </a:p>
              <a:p>
                <a:pPr marL="257175" indent="-257175">
                  <a:buAutoNum type="arabicParenR" startAt="2"/>
                </a:pPr>
                <a:r>
                  <a:rPr lang="en-IN" sz="1050" dirty="0"/>
                  <a:t>Equation: </a:t>
                </a:r>
                <a14:m>
                  <m:oMath xmlns:m="http://schemas.openxmlformats.org/officeDocument/2006/math">
                    <m:sSup>
                      <m:sSupPr>
                        <m:ctrlPr>
                          <a:rPr lang="en-IN" sz="1050" i="1">
                            <a:latin typeface="Cambria Math" panose="02040503050406030204" pitchFamily="18" charset="0"/>
                          </a:rPr>
                        </m:ctrlPr>
                      </m:sSupPr>
                      <m:e>
                        <m:r>
                          <a:rPr lang="en-IN" sz="1050" i="1">
                            <a:latin typeface="Cambria Math" panose="02040503050406030204" pitchFamily="18" charset="0"/>
                          </a:rPr>
                          <m:t>𝑥</m:t>
                        </m:r>
                      </m:e>
                      <m:sup>
                        <m:r>
                          <a:rPr lang="en-IN" sz="1050" i="1">
                            <a:latin typeface="Cambria Math" panose="02040503050406030204" pitchFamily="18" charset="0"/>
                          </a:rPr>
                          <m:t>2</m:t>
                        </m:r>
                      </m:sup>
                    </m:sSup>
                    <m:r>
                      <a:rPr lang="en-IN" sz="1050" i="1">
                        <a:latin typeface="Cambria Math" panose="02040503050406030204" pitchFamily="18" charset="0"/>
                      </a:rPr>
                      <m:t>+</m:t>
                    </m:r>
                    <m:sSup>
                      <m:sSupPr>
                        <m:ctrlPr>
                          <a:rPr lang="en-IN" sz="1050" i="1">
                            <a:latin typeface="Cambria Math" panose="02040503050406030204" pitchFamily="18" charset="0"/>
                          </a:rPr>
                        </m:ctrlPr>
                      </m:sSupPr>
                      <m:e>
                        <m:r>
                          <a:rPr lang="en-IN" sz="1050" i="1">
                            <a:latin typeface="Cambria Math" panose="02040503050406030204" pitchFamily="18" charset="0"/>
                          </a:rPr>
                          <m:t>𝑦</m:t>
                        </m:r>
                      </m:e>
                      <m:sup>
                        <m:r>
                          <a:rPr lang="en-IN" sz="1050" i="1">
                            <a:latin typeface="Cambria Math" panose="02040503050406030204" pitchFamily="18" charset="0"/>
                          </a:rPr>
                          <m:t>2</m:t>
                        </m:r>
                      </m:sup>
                    </m:sSup>
                    <m:r>
                      <a:rPr lang="en-IN" sz="1050" i="1">
                        <a:latin typeface="Cambria Math" panose="02040503050406030204" pitchFamily="18" charset="0"/>
                      </a:rPr>
                      <m:t>−4</m:t>
                    </m:r>
                    <m:r>
                      <a:rPr lang="en-IN" sz="1050" i="1">
                        <a:latin typeface="Cambria Math" panose="02040503050406030204" pitchFamily="18" charset="0"/>
                      </a:rPr>
                      <m:t>𝑥</m:t>
                    </m:r>
                    <m:r>
                      <a:rPr lang="en-IN" sz="1050" i="1">
                        <a:latin typeface="Cambria Math" panose="02040503050406030204" pitchFamily="18" charset="0"/>
                      </a:rPr>
                      <m:t>−2</m:t>
                    </m:r>
                    <m:r>
                      <a:rPr lang="en-IN" sz="1050" i="1">
                        <a:latin typeface="Cambria Math" panose="02040503050406030204" pitchFamily="18" charset="0"/>
                      </a:rPr>
                      <m:t>𝑦</m:t>
                    </m:r>
                    <m:r>
                      <a:rPr lang="en-IN" sz="1050" i="1">
                        <a:latin typeface="Cambria Math" panose="02040503050406030204" pitchFamily="18" charset="0"/>
                      </a:rPr>
                      <m:t>−20=0</m:t>
                    </m:r>
                  </m:oMath>
                </a14:m>
                <a:endParaRPr lang="en-IN" sz="1050" dirty="0"/>
              </a:p>
            </p:txBody>
          </p:sp>
        </mc:Choice>
        <mc:Fallback>
          <p:sp>
            <p:nvSpPr>
              <p:cNvPr id="14" name="TextBox 13">
                <a:extLst>
                  <a:ext uri="{FF2B5EF4-FFF2-40B4-BE49-F238E27FC236}">
                    <a16:creationId xmlns:a16="http://schemas.microsoft.com/office/drawing/2014/main" id="{43882B42-81B3-46A6-B184-7E0B7E1F4123}"/>
                  </a:ext>
                </a:extLst>
              </p:cNvPr>
              <p:cNvSpPr txBox="1">
                <a:spLocks noRot="1" noChangeAspect="1" noMove="1" noResize="1" noEditPoints="1" noAdjustHandles="1" noChangeArrowheads="1" noChangeShapeType="1" noTextEdit="1"/>
              </p:cNvSpPr>
              <p:nvPr/>
            </p:nvSpPr>
            <p:spPr>
              <a:xfrm>
                <a:off x="4649029" y="1867150"/>
                <a:ext cx="4419182" cy="1061829"/>
              </a:xfrm>
              <a:prstGeom prst="rect">
                <a:avLst/>
              </a:prstGeom>
              <a:blipFill>
                <a:blip r:embed="rId4"/>
                <a:stretch>
                  <a:fillRect b="-2874"/>
                </a:stretch>
              </a:blipFill>
            </p:spPr>
            <p:txBody>
              <a:bodyPr/>
              <a:lstStyle/>
              <a:p>
                <a:r>
                  <a:rPr lang="en-IN">
                    <a:noFill/>
                  </a:rPr>
                  <a:t> </a:t>
                </a:r>
              </a:p>
            </p:txBody>
          </p:sp>
        </mc:Fallback>
      </mc:AlternateContent>
      <p:sp>
        <p:nvSpPr>
          <p:cNvPr id="15" name="TextBox 14">
            <a:extLst>
              <a:ext uri="{FF2B5EF4-FFF2-40B4-BE49-F238E27FC236}">
                <a16:creationId xmlns:a16="http://schemas.microsoft.com/office/drawing/2014/main" id="{89D1C450-401C-4557-AC95-FD115785BD56}"/>
              </a:ext>
            </a:extLst>
          </p:cNvPr>
          <p:cNvSpPr txBox="1"/>
          <p:nvPr/>
        </p:nvSpPr>
        <p:spPr>
          <a:xfrm>
            <a:off x="3062287" y="4026071"/>
            <a:ext cx="3033713" cy="830997"/>
          </a:xfrm>
          <a:prstGeom prst="rect">
            <a:avLst/>
          </a:prstGeom>
          <a:noFill/>
        </p:spPr>
        <p:txBody>
          <a:bodyPr wrap="square" rtlCol="0">
            <a:spAutoFit/>
          </a:bodyPr>
          <a:lstStyle/>
          <a:p>
            <a:r>
              <a:rPr lang="en-IN" sz="1200" dirty="0">
                <a:solidFill>
                  <a:srgbClr val="002060"/>
                </a:solidFill>
              </a:rPr>
              <a:t>Your focus is more to develop conceptual </a:t>
            </a:r>
          </a:p>
          <a:p>
            <a:r>
              <a:rPr lang="en-IN" sz="1200" dirty="0">
                <a:solidFill>
                  <a:srgbClr val="002060"/>
                </a:solidFill>
              </a:rPr>
              <a:t>understanding  than devising a solution </a:t>
            </a:r>
          </a:p>
          <a:p>
            <a:endParaRPr lang="en-IN" sz="1200" dirty="0">
              <a:solidFill>
                <a:srgbClr val="002060"/>
              </a:solidFill>
            </a:endParaRPr>
          </a:p>
          <a:p>
            <a:r>
              <a:rPr lang="en-IN" sz="1200" dirty="0">
                <a:solidFill>
                  <a:srgbClr val="002060"/>
                </a:solidFill>
              </a:rPr>
              <a:t>Which method </a:t>
            </a:r>
            <a:r>
              <a:rPr lang="en-IN" sz="1200" dirty="0" smtClean="0">
                <a:solidFill>
                  <a:srgbClr val="002060"/>
                </a:solidFill>
              </a:rPr>
              <a:t>will you </a:t>
            </a:r>
            <a:r>
              <a:rPr lang="en-IN" sz="1200" dirty="0">
                <a:solidFill>
                  <a:srgbClr val="002060"/>
                </a:solidFill>
              </a:rPr>
              <a:t>choose?</a:t>
            </a:r>
          </a:p>
        </p:txBody>
      </p:sp>
      <p:sp>
        <p:nvSpPr>
          <p:cNvPr id="2" name="Slide Number Placeholder 1"/>
          <p:cNvSpPr>
            <a:spLocks noGrp="1"/>
          </p:cNvSpPr>
          <p:nvPr>
            <p:ph type="sldNum" sz="quarter" idx="12"/>
          </p:nvPr>
        </p:nvSpPr>
        <p:spPr/>
        <p:txBody>
          <a:bodyPr/>
          <a:lstStyle/>
          <a:p>
            <a:fld id="{2C7DD252-A74E-4E8E-A6B4-FCD6DE8F900F}" type="slidenum">
              <a:rPr lang="en-IN" smtClean="0"/>
              <a:t>85</a:t>
            </a:fld>
            <a:endParaRPr lang="en-IN"/>
          </a:p>
        </p:txBody>
      </p:sp>
    </p:spTree>
    <p:extLst>
      <p:ext uri="{BB962C8B-B14F-4D97-AF65-F5344CB8AC3E}">
        <p14:creationId xmlns:p14="http://schemas.microsoft.com/office/powerpoint/2010/main" val="243061432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56431"/>
            <a:ext cx="7886700" cy="592758"/>
          </a:xfrm>
        </p:spPr>
        <p:txBody>
          <a:bodyPr>
            <a:normAutofit fontScale="90000"/>
          </a:bodyPr>
          <a:lstStyle/>
          <a:p>
            <a:pPr algn="ctr"/>
            <a:r>
              <a:rPr lang="en-IN" b="1" dirty="0" smtClean="0">
                <a:solidFill>
                  <a:srgbClr val="002060"/>
                </a:solidFill>
              </a:rPr>
              <a:t>Thank you!</a:t>
            </a:r>
            <a:endParaRPr lang="en-IN" b="1" dirty="0">
              <a:solidFill>
                <a:srgbClr val="002060"/>
              </a:solidFill>
            </a:endParaRPr>
          </a:p>
        </p:txBody>
      </p:sp>
      <p:sp>
        <p:nvSpPr>
          <p:cNvPr id="4" name="Slide Number Placeholder 3"/>
          <p:cNvSpPr>
            <a:spLocks noGrp="1"/>
          </p:cNvSpPr>
          <p:nvPr>
            <p:ph type="sldNum" sz="quarter" idx="12"/>
          </p:nvPr>
        </p:nvSpPr>
        <p:spPr/>
        <p:txBody>
          <a:bodyPr/>
          <a:lstStyle/>
          <a:p>
            <a:pPr defTabSz="685800">
              <a:buClrTx/>
              <a:defRPr/>
            </a:pPr>
            <a:fld id="{A0ACA0DD-522A-42C6-B1C8-6DFCE7E705BB}" type="slidenum">
              <a:rPr lang="en-IN" sz="900" kern="1200">
                <a:solidFill>
                  <a:prstClr val="black">
                    <a:tint val="75000"/>
                  </a:prstClr>
                </a:solidFill>
                <a:latin typeface="Calibri" panose="020F0502020204030204"/>
                <a:ea typeface="+mn-ea"/>
                <a:cs typeface="+mn-cs"/>
              </a:rPr>
              <a:pPr defTabSz="685800">
                <a:buClrTx/>
                <a:defRPr/>
              </a:pPr>
              <a:t>86</a:t>
            </a:fld>
            <a:endParaRPr lang="en-IN" sz="9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2751213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front of a crowd&#10;&#10;Description automatically generated">
            <a:extLst>
              <a:ext uri="{FF2B5EF4-FFF2-40B4-BE49-F238E27FC236}">
                <a16:creationId xmlns:a16="http://schemas.microsoft.com/office/drawing/2014/main" id="{215E2757-B876-4F55-8317-98463CEB4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7623" y="715620"/>
            <a:ext cx="6036767" cy="3944021"/>
          </a:xfrm>
          <a:prstGeom prst="rect">
            <a:avLst/>
          </a:prstGeom>
        </p:spPr>
      </p:pic>
      <p:sp>
        <p:nvSpPr>
          <p:cNvPr id="4" name="TextBox 3">
            <a:extLst>
              <a:ext uri="{FF2B5EF4-FFF2-40B4-BE49-F238E27FC236}">
                <a16:creationId xmlns:a16="http://schemas.microsoft.com/office/drawing/2014/main" id="{A8520499-F810-4E16-942C-6ADF03C6939D}"/>
              </a:ext>
            </a:extLst>
          </p:cNvPr>
          <p:cNvSpPr txBox="1"/>
          <p:nvPr/>
        </p:nvSpPr>
        <p:spPr>
          <a:xfrm>
            <a:off x="1537623" y="46207"/>
            <a:ext cx="6432497" cy="507831"/>
          </a:xfrm>
          <a:prstGeom prst="rect">
            <a:avLst/>
          </a:prstGeom>
          <a:noFill/>
        </p:spPr>
        <p:txBody>
          <a:bodyPr wrap="square" rtlCol="0">
            <a:spAutoFit/>
          </a:bodyPr>
          <a:lstStyle/>
          <a:p>
            <a:r>
              <a:rPr lang="en-US" sz="2700" dirty="0">
                <a:solidFill>
                  <a:srgbClr val="002060"/>
                </a:solidFill>
              </a:rPr>
              <a:t>Reasoning + Decision Making</a:t>
            </a:r>
            <a:endParaRPr lang="en-US" sz="2700" dirty="0">
              <a:solidFill>
                <a:srgbClr val="002060"/>
              </a:solidFill>
            </a:endParaRPr>
          </a:p>
        </p:txBody>
      </p:sp>
      <p:sp>
        <p:nvSpPr>
          <p:cNvPr id="6" name="TextBox 5">
            <a:extLst>
              <a:ext uri="{FF2B5EF4-FFF2-40B4-BE49-F238E27FC236}">
                <a16:creationId xmlns:a16="http://schemas.microsoft.com/office/drawing/2014/main" id="{72B43BA2-BE4D-4241-BD2E-7B40D3FDCD87}"/>
              </a:ext>
            </a:extLst>
          </p:cNvPr>
          <p:cNvSpPr txBox="1"/>
          <p:nvPr/>
        </p:nvSpPr>
        <p:spPr>
          <a:xfrm>
            <a:off x="1878496" y="4659640"/>
            <a:ext cx="5367131" cy="415498"/>
          </a:xfrm>
          <a:prstGeom prst="rect">
            <a:avLst/>
          </a:prstGeom>
          <a:noFill/>
        </p:spPr>
        <p:txBody>
          <a:bodyPr wrap="square" rtlCol="0">
            <a:spAutoFit/>
          </a:bodyPr>
          <a:lstStyle/>
          <a:p>
            <a:r>
              <a:rPr lang="en-US" sz="2100" dirty="0"/>
              <a:t>IBM Deep Blue wins over Garry Kasparov </a:t>
            </a:r>
          </a:p>
        </p:txBody>
      </p:sp>
      <p:sp>
        <p:nvSpPr>
          <p:cNvPr id="2" name="Slide Number Placeholder 1"/>
          <p:cNvSpPr>
            <a:spLocks noGrp="1"/>
          </p:cNvSpPr>
          <p:nvPr>
            <p:ph type="sldNum" sz="quarter" idx="12"/>
          </p:nvPr>
        </p:nvSpPr>
        <p:spPr/>
        <p:txBody>
          <a:bodyPr/>
          <a:lstStyle/>
          <a:p>
            <a:fld id="{2C7DD252-A74E-4E8E-A6B4-FCD6DE8F900F}" type="slidenum">
              <a:rPr lang="en-IN" smtClean="0"/>
              <a:t>9</a:t>
            </a:fld>
            <a:endParaRPr lang="en-IN"/>
          </a:p>
        </p:txBody>
      </p:sp>
    </p:spTree>
    <p:extLst>
      <p:ext uri="{BB962C8B-B14F-4D97-AF65-F5344CB8AC3E}">
        <p14:creationId xmlns:p14="http://schemas.microsoft.com/office/powerpoint/2010/main" val="2152860805"/>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10159</TotalTime>
  <Words>2567</Words>
  <Application>Microsoft Office PowerPoint</Application>
  <PresentationFormat>On-screen Show (16:9)</PresentationFormat>
  <Paragraphs>712</Paragraphs>
  <Slides>86</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86</vt:i4>
      </vt:variant>
    </vt:vector>
  </HeadingPairs>
  <TitlesOfParts>
    <vt:vector size="94" baseType="lpstr">
      <vt:lpstr>Calibri</vt:lpstr>
      <vt:lpstr>Garamond</vt:lpstr>
      <vt:lpstr>Quattrocento Sans</vt:lpstr>
      <vt:lpstr>Cambria Math</vt:lpstr>
      <vt:lpstr>Arial</vt:lpstr>
      <vt:lpstr>Times New Roman</vt:lpstr>
      <vt:lpstr>Century Schoolbook</vt:lpstr>
      <vt:lpstr>Simple Light</vt:lpstr>
      <vt:lpstr>Evolution of AI: From Rule-based to Generative Models</vt:lpstr>
      <vt:lpstr>Outline of the Talk</vt:lpstr>
      <vt:lpstr>Background</vt:lpstr>
      <vt:lpstr>What is AI? (Very Informal)</vt:lpstr>
      <vt:lpstr>PowerPoint Presentation</vt:lpstr>
      <vt:lpstr>PowerPoint Presentation</vt:lpstr>
      <vt:lpstr>PowerPoint Presentation</vt:lpstr>
      <vt:lpstr>PowerPoint Presentation</vt:lpstr>
      <vt:lpstr>PowerPoint Presentation</vt:lpstr>
      <vt:lpstr>Types of AI</vt:lpstr>
      <vt:lpstr>Types of AI</vt:lpstr>
      <vt:lpstr>Typical “narrow” tasks: vision, NLP, and Planning.</vt:lpstr>
      <vt:lpstr>AI &amp; Machine Learning &amp; Deep Learning</vt:lpstr>
      <vt:lpstr>A Brief History of AI</vt:lpstr>
      <vt:lpstr>A Brief History of AI</vt:lpstr>
      <vt:lpstr>History: 1950</vt:lpstr>
      <vt:lpstr>Turing Test</vt:lpstr>
      <vt:lpstr>1956: Dartmouth Conference</vt:lpstr>
      <vt:lpstr>History: 1966</vt:lpstr>
      <vt:lpstr>History: 1970 – 80s </vt:lpstr>
      <vt:lpstr>History: 1943 onwards, Intro to Neural Net</vt:lpstr>
      <vt:lpstr>History: 1985 onwards</vt:lpstr>
      <vt:lpstr>History: 2006 onwards, Deep Learning Era</vt:lpstr>
      <vt:lpstr>History: 2017 onwards, Era of LLM and Gen AI</vt:lpstr>
      <vt:lpstr>Rule-based Expert Systems </vt:lpstr>
      <vt:lpstr>What is an Expert System?</vt:lpstr>
      <vt:lpstr>Building Expert Systems </vt:lpstr>
      <vt:lpstr>Expert Systems: Some Use-cases</vt:lpstr>
      <vt:lpstr>Important Expert System Components</vt:lpstr>
      <vt:lpstr>Production Rules</vt:lpstr>
      <vt:lpstr>Expert Systems Benefits</vt:lpstr>
      <vt:lpstr>Limitations of Expert Systems </vt:lpstr>
      <vt:lpstr> Examples of Some Expert System</vt:lpstr>
      <vt:lpstr>Machine Learning  (Learning from Data) (Often with human generated features)</vt:lpstr>
      <vt:lpstr>Machine Learning in Nutshell</vt:lpstr>
      <vt:lpstr>How does a human mind decide?</vt:lpstr>
      <vt:lpstr>How does Machine Learning decide?</vt:lpstr>
      <vt:lpstr>Machine Learning Pipeline</vt:lpstr>
      <vt:lpstr>Machine learning can perform many tasks:   classification, clustering, and regression.</vt:lpstr>
      <vt:lpstr>Machine learning can perform many tasks,  i.e. classification, clustering, and regression.</vt:lpstr>
      <vt:lpstr>Machine learning can perform many tasks,  i.e. classification, clustering, and regression.</vt:lpstr>
      <vt:lpstr>Machine learning can perform many tasks,  i.e. classification, clustering, and regression.</vt:lpstr>
      <vt:lpstr>Three types of learning:  Supervised, unsupervised, and reinforcement learning.</vt:lpstr>
      <vt:lpstr>There are three types of learning: supervised, unsupervised, and reinforcement learning.</vt:lpstr>
      <vt:lpstr>There are three types of learning: supervised, unsupervised, and reinforcement learning.</vt:lpstr>
      <vt:lpstr>There are three types of learning: supervised, unsupervised, and reinforcement learning.</vt:lpstr>
      <vt:lpstr>Deep Learning  (Automatic Feature Generation) (Representation Learning)</vt:lpstr>
      <vt:lpstr>Three Pillars of Deep Learning/Modern AI</vt:lpstr>
      <vt:lpstr>Learning Pipeline</vt:lpstr>
      <vt:lpstr>Deep Neural Nets: Big Four of Modern AI</vt:lpstr>
      <vt:lpstr>Feedforward Neural Network</vt:lpstr>
      <vt:lpstr>Optimization: Gradient Descent Algorithm</vt:lpstr>
      <vt:lpstr>Training Neural Network: Backpropagation</vt:lpstr>
      <vt:lpstr>Convolutional Neural Network (CNN) </vt:lpstr>
      <vt:lpstr>CNN: An Example</vt:lpstr>
      <vt:lpstr>RNN: For Sequence Data</vt:lpstr>
      <vt:lpstr>Simple Encoder Decoder Networks</vt:lpstr>
      <vt:lpstr>PowerPoint Presentation</vt:lpstr>
      <vt:lpstr>PowerPoint Presentation</vt:lpstr>
      <vt:lpstr>PowerPoint Presentation</vt:lpstr>
      <vt:lpstr>CNN Applications: Segmentation</vt:lpstr>
      <vt:lpstr>CNN Applications: Self Driving Car</vt:lpstr>
      <vt:lpstr>CNN Applications: Image Captioning</vt:lpstr>
      <vt:lpstr>PowerPoint Presentation</vt:lpstr>
      <vt:lpstr>PowerPoint Presentation</vt:lpstr>
      <vt:lpstr>PowerPoint Presentation</vt:lpstr>
      <vt:lpstr>Transformer Architecture</vt:lpstr>
      <vt:lpstr>Transformer Architecture</vt:lpstr>
      <vt:lpstr>GPT Architecture</vt:lpstr>
      <vt:lpstr>Generative AI: Applications</vt:lpstr>
      <vt:lpstr>PowerPoint Presentation</vt:lpstr>
      <vt:lpstr>PowerPoint Presentation</vt:lpstr>
      <vt:lpstr>PowerPoint Presentation</vt:lpstr>
      <vt:lpstr>PowerPoint Presentation</vt:lpstr>
      <vt:lpstr>PowerPoint Presentation</vt:lpstr>
      <vt:lpstr>PowerPoint Presentation</vt:lpstr>
      <vt:lpstr>Agentic AI</vt:lpstr>
      <vt:lpstr>Many hits Yet, Many Misses  Still miles to go …..</vt:lpstr>
      <vt:lpstr>What we need to build true Intelligent system? </vt:lpstr>
      <vt:lpstr>Safety &amp; ML Algorithm Bias</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Subject Name</dc:title>
  <dc:creator>jiaul</dc:creator>
  <cp:lastModifiedBy>User</cp:lastModifiedBy>
  <cp:revision>356</cp:revision>
  <dcterms:modified xsi:type="dcterms:W3CDTF">2026-01-09T12:02:52Z</dcterms:modified>
</cp:coreProperties>
</file>